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 id="271" r:id="rId39"/>
    <p:sldId id="272" r:id="rId40"/>
    <p:sldId id="273" r:id="rId41"/>
  </p:sldIdLst>
  <p:sldSz cx="18288000" cy="10287000"/>
  <p:notesSz cx="6858000" cy="9144000"/>
  <p:embeddedFontLst>
    <p:embeddedFont>
      <p:font typeface="Raleway" charset="1" panose="020B0503030101060003"/>
      <p:regular r:id="rId6"/>
    </p:embeddedFont>
    <p:embeddedFont>
      <p:font typeface="Raleway Bold" charset="1" panose="020B0803030101060003"/>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Roboto" charset="1" panose="02000000000000000000"/>
      <p:regular r:id="rId12"/>
    </p:embeddedFont>
    <p:embeddedFont>
      <p:font typeface="Roboto Bold" charset="1" panose="02000000000000000000"/>
      <p:regular r:id="rId13"/>
    </p:embeddedFont>
    <p:embeddedFont>
      <p:font typeface="Roboto Italics" charset="1" panose="02000000000000000000"/>
      <p:regular r:id="rId14"/>
    </p:embeddedFont>
    <p:embeddedFont>
      <p:font typeface="Roboto Bold Italics" charset="1" panose="02000000000000000000"/>
      <p:regular r:id="rId15"/>
    </p:embeddedFont>
    <p:embeddedFont>
      <p:font typeface="Open Sans" charset="1" panose="020B0606030504020204"/>
      <p:regular r:id="rId16"/>
    </p:embeddedFont>
    <p:embeddedFont>
      <p:font typeface="Open Sans Bold" charset="1" panose="020B0806030504020204"/>
      <p:regular r:id="rId17"/>
    </p:embeddedFont>
    <p:embeddedFont>
      <p:font typeface="Open Sans Italics" charset="1" panose="020B0606030504020204"/>
      <p:regular r:id="rId18"/>
    </p:embeddedFont>
    <p:embeddedFont>
      <p:font typeface="Open Sans Bold Italics" charset="1" panose="020B0806030504020204"/>
      <p:regular r:id="rId19"/>
    </p:embeddedFont>
    <p:embeddedFont>
      <p:font typeface="Cormorant Garamond Bold" charset="1" panose="00000800000000000000"/>
      <p:regular r:id="rId20"/>
    </p:embeddedFont>
    <p:embeddedFont>
      <p:font typeface="Cormorant Garamond Bold Italics" charset="1" panose="00000800000000000000"/>
      <p:regular r:id="rId21"/>
    </p:embeddedFont>
    <p:embeddedFont>
      <p:font typeface="Afrah" charset="1" panose="00000000000000000000"/>
      <p:regular r:id="rId22"/>
    </p:embeddedFont>
    <p:embeddedFont>
      <p:font typeface="Afrah Bold" charset="1" panose="000000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36" Target="slides/slide13.xml" Type="http://schemas.openxmlformats.org/officeDocument/2006/relationships/slide"/><Relationship Id="rId37" Target="slides/slide14.xml" Type="http://schemas.openxmlformats.org/officeDocument/2006/relationships/slide"/><Relationship Id="rId38" Target="slides/slide15.xml" Type="http://schemas.openxmlformats.org/officeDocument/2006/relationships/slide"/><Relationship Id="rId39" Target="slides/slide16.xml" Type="http://schemas.openxmlformats.org/officeDocument/2006/relationships/slide"/><Relationship Id="rId4" Target="theme/theme1.xml" Type="http://schemas.openxmlformats.org/officeDocument/2006/relationships/theme"/><Relationship Id="rId40" Target="slides/slide17.xml" Type="http://schemas.openxmlformats.org/officeDocument/2006/relationships/slide"/><Relationship Id="rId41" Target="slides/slide18.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 Id="rId3" Target="../media/image3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 Id="rId3" Target="../media/image3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 Id="rId3" Target="../media/image39.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 Id="rId3" Target="../media/image40.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2" Target="../media/image3.jpeg" Type="http://schemas.openxmlformats.org/officeDocument/2006/relationships/image"/><Relationship Id="rId3" Target="../media/image4.png" Type="http://schemas.openxmlformats.org/officeDocument/2006/relationships/image"/><Relationship Id="rId4" Target="../media/image5.jpe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jpe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893641" y="377186"/>
            <a:ext cx="6919032" cy="9909814"/>
            <a:chOff x="0" y="0"/>
            <a:chExt cx="4433570" cy="6350000"/>
          </a:xfrm>
        </p:grpSpPr>
        <p:sp>
          <p:nvSpPr>
            <p:cNvPr name="Freeform 3" id="3"/>
            <p:cNvSpPr/>
            <p:nvPr/>
          </p:nvSpPr>
          <p:spPr>
            <a:xfrm>
              <a:off x="0" y="0"/>
              <a:ext cx="4433570" cy="6350000"/>
            </a:xfrm>
            <a:custGeom>
              <a:avLst/>
              <a:gdLst/>
              <a:ahLst/>
              <a:cxnLst/>
              <a:rect r="r" b="b" t="t" l="l"/>
              <a:pathLst>
                <a:path h="6350000" w="443357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solidFill>
              <a:srgbClr val="737373">
                <a:alpha val="9804"/>
              </a:srgbClr>
            </a:solidFill>
          </p:spPr>
        </p:sp>
      </p:grpSp>
      <p:sp>
        <p:nvSpPr>
          <p:cNvPr name="AutoShape 4" id="4"/>
          <p:cNvSpPr/>
          <p:nvPr/>
        </p:nvSpPr>
        <p:spPr>
          <a:xfrm rot="0">
            <a:off x="10231550" y="8997775"/>
            <a:ext cx="8191299" cy="1863257"/>
          </a:xfrm>
          <a:prstGeom prst="rect">
            <a:avLst/>
          </a:prstGeom>
          <a:solidFill>
            <a:srgbClr val="304543"/>
          </a:solidFill>
        </p:spPr>
      </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841725" y="1616955"/>
            <a:ext cx="6970949" cy="7430275"/>
          </a:xfrm>
          <a:prstGeom prst="rect">
            <a:avLst/>
          </a:prstGeom>
        </p:spPr>
      </p:pic>
      <p:sp>
        <p:nvSpPr>
          <p:cNvPr name="TextBox 6" id="6"/>
          <p:cNvSpPr txBox="true"/>
          <p:nvPr/>
        </p:nvSpPr>
        <p:spPr>
          <a:xfrm rot="0">
            <a:off x="238650" y="1816980"/>
            <a:ext cx="9992900" cy="3315301"/>
          </a:xfrm>
          <a:prstGeom prst="rect">
            <a:avLst/>
          </a:prstGeom>
        </p:spPr>
        <p:txBody>
          <a:bodyPr anchor="t" rtlCol="false" tIns="0" lIns="0" bIns="0" rIns="0">
            <a:spAutoFit/>
          </a:bodyPr>
          <a:lstStyle/>
          <a:p>
            <a:pPr algn="ctr">
              <a:lnSpc>
                <a:spcPts val="8560"/>
              </a:lnSpc>
            </a:pPr>
            <a:r>
              <a:rPr lang="en-US" sz="8824">
                <a:solidFill>
                  <a:srgbClr val="0F0E0C">
                    <a:alpha val="80000"/>
                  </a:srgbClr>
                </a:solidFill>
                <a:latin typeface="Cormorant Garamond Bold"/>
              </a:rPr>
              <a:t>HOT AND WHEELZ</a:t>
            </a:r>
          </a:p>
          <a:p>
            <a:pPr algn="ctr">
              <a:lnSpc>
                <a:spcPts val="8560"/>
              </a:lnSpc>
            </a:pPr>
            <a:r>
              <a:rPr lang="en-US" sz="8824">
                <a:solidFill>
                  <a:srgbClr val="0F0E0C">
                    <a:alpha val="80000"/>
                  </a:srgbClr>
                </a:solidFill>
                <a:latin typeface="Cormorant Garamond Bold"/>
              </a:rPr>
              <a:t>VEHICLE </a:t>
            </a:r>
          </a:p>
          <a:p>
            <a:pPr algn="ctr">
              <a:lnSpc>
                <a:spcPts val="8560"/>
              </a:lnSpc>
            </a:pPr>
            <a:r>
              <a:rPr lang="en-US" sz="8824">
                <a:solidFill>
                  <a:srgbClr val="0F0E0C">
                    <a:alpha val="80000"/>
                  </a:srgbClr>
                </a:solidFill>
                <a:latin typeface="Cormorant Garamond Bold"/>
              </a:rPr>
              <a:t>RENTAL SYSTEM</a:t>
            </a:r>
          </a:p>
        </p:txBody>
      </p:sp>
      <p:sp>
        <p:nvSpPr>
          <p:cNvPr name="TextBox 7" id="7"/>
          <p:cNvSpPr txBox="true"/>
          <p:nvPr/>
        </p:nvSpPr>
        <p:spPr>
          <a:xfrm rot="0">
            <a:off x="238650" y="7505327"/>
            <a:ext cx="9886026" cy="2424076"/>
          </a:xfrm>
          <a:prstGeom prst="rect">
            <a:avLst/>
          </a:prstGeom>
        </p:spPr>
        <p:txBody>
          <a:bodyPr anchor="t" rtlCol="false" tIns="0" lIns="0" bIns="0" rIns="0">
            <a:spAutoFit/>
          </a:bodyPr>
          <a:lstStyle/>
          <a:p>
            <a:pPr>
              <a:lnSpc>
                <a:spcPts val="3829"/>
              </a:lnSpc>
            </a:pPr>
            <a:r>
              <a:rPr lang="en-US" sz="3139">
                <a:solidFill>
                  <a:srgbClr val="304543"/>
                </a:solidFill>
                <a:latin typeface="Raleway Bold"/>
              </a:rPr>
              <a:t>Speaker:</a:t>
            </a:r>
          </a:p>
          <a:p>
            <a:pPr marL="677784" indent="-338892" lvl="1">
              <a:lnSpc>
                <a:spcPts val="3829"/>
              </a:lnSpc>
              <a:buFont typeface="Arial"/>
              <a:buChar char="•"/>
            </a:pPr>
            <a:r>
              <a:rPr lang="en-US" sz="3139">
                <a:solidFill>
                  <a:srgbClr val="304543"/>
                </a:solidFill>
                <a:latin typeface="Raleway"/>
              </a:rPr>
              <a:t> </a:t>
            </a:r>
            <a:r>
              <a:rPr lang="en-US" sz="3139">
                <a:solidFill>
                  <a:srgbClr val="222224"/>
                </a:solidFill>
                <a:latin typeface="Raleway"/>
              </a:rPr>
              <a:t>Silvy Indra Vista Binti Mujiono (D032010107)</a:t>
            </a:r>
          </a:p>
          <a:p>
            <a:pPr marL="677784" indent="-338892" lvl="1">
              <a:lnSpc>
                <a:spcPts val="3829"/>
              </a:lnSpc>
              <a:buFont typeface="Arial"/>
              <a:buChar char="•"/>
            </a:pPr>
            <a:r>
              <a:rPr lang="en-US" sz="3139">
                <a:solidFill>
                  <a:srgbClr val="222224"/>
                </a:solidFill>
                <a:latin typeface="Raleway"/>
              </a:rPr>
              <a:t> Fatin Nur Faqihah Binti Rozwardi (D032010022)</a:t>
            </a:r>
          </a:p>
          <a:p>
            <a:pPr marL="677784" indent="-338892" lvl="1">
              <a:lnSpc>
                <a:spcPts val="3829"/>
              </a:lnSpc>
              <a:buFont typeface="Arial"/>
              <a:buChar char="•"/>
            </a:pPr>
            <a:r>
              <a:rPr lang="en-US" sz="3139">
                <a:solidFill>
                  <a:srgbClr val="000000"/>
                </a:solidFill>
                <a:latin typeface="Raleway"/>
              </a:rPr>
              <a:t> Nurul Farzana Binti Ahmad Muslim (D032010075)</a:t>
            </a:r>
          </a:p>
          <a:p>
            <a:pPr marL="677784" indent="-338892" lvl="1">
              <a:lnSpc>
                <a:spcPts val="3829"/>
              </a:lnSpc>
              <a:buFont typeface="Arial"/>
              <a:buChar char="•"/>
            </a:pPr>
            <a:r>
              <a:rPr lang="en-US" sz="3139">
                <a:solidFill>
                  <a:srgbClr val="000000"/>
                </a:solidFill>
                <a:latin typeface="Raleway"/>
              </a:rPr>
              <a:t> Fitrah Athira Binti Khairuddin (D032010167)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4898545" y="1930539"/>
            <a:ext cx="5834481" cy="8356461"/>
            <a:chOff x="0" y="0"/>
            <a:chExt cx="4433570" cy="6350000"/>
          </a:xfrm>
        </p:grpSpPr>
        <p:sp>
          <p:nvSpPr>
            <p:cNvPr name="Freeform 3" id="3"/>
            <p:cNvSpPr/>
            <p:nvPr/>
          </p:nvSpPr>
          <p:spPr>
            <a:xfrm>
              <a:off x="0" y="0"/>
              <a:ext cx="4433570" cy="6350000"/>
            </a:xfrm>
            <a:custGeom>
              <a:avLst/>
              <a:gdLst/>
              <a:ahLst/>
              <a:cxnLst/>
              <a:rect r="r" b="b" t="t" l="l"/>
              <a:pathLst>
                <a:path h="6350000" w="4433570">
                  <a:moveTo>
                    <a:pt x="4433570" y="0"/>
                  </a:moveTo>
                  <a:lnTo>
                    <a:pt x="4433570" y="0"/>
                  </a:lnTo>
                  <a:lnTo>
                    <a:pt x="4433570" y="0"/>
                  </a:lnTo>
                  <a:lnTo>
                    <a:pt x="4433570" y="6350000"/>
                  </a:lnTo>
                  <a:lnTo>
                    <a:pt x="4433570" y="6350000"/>
                  </a:lnTo>
                  <a:lnTo>
                    <a:pt x="0" y="6350000"/>
                  </a:lnTo>
                  <a:lnTo>
                    <a:pt x="0" y="6350000"/>
                  </a:lnTo>
                  <a:lnTo>
                    <a:pt x="0" y="4433570"/>
                  </a:lnTo>
                  <a:cubicBezTo>
                    <a:pt x="0" y="1985010"/>
                    <a:pt x="1985010" y="0"/>
                    <a:pt x="4433570" y="0"/>
                  </a:cubicBezTo>
                  <a:close/>
                </a:path>
              </a:pathLst>
            </a:custGeom>
            <a:solidFill>
              <a:srgbClr val="737373">
                <a:alpha val="9804"/>
              </a:srgbClr>
            </a:solidFill>
          </p:spPr>
        </p:sp>
      </p:grpSp>
      <p:pic>
        <p:nvPicPr>
          <p:cNvPr name="Picture 4" id="4"/>
          <p:cNvPicPr>
            <a:picLocks noChangeAspect="true"/>
          </p:cNvPicPr>
          <p:nvPr/>
        </p:nvPicPr>
        <p:blipFill>
          <a:blip r:embed="rId2"/>
          <a:srcRect l="1270" t="0" r="3849" b="4354"/>
          <a:stretch>
            <a:fillRect/>
          </a:stretch>
        </p:blipFill>
        <p:spPr>
          <a:xfrm flipH="false" flipV="false" rot="0">
            <a:off x="704279" y="524720"/>
            <a:ext cx="7964869" cy="3905326"/>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10064082" y="524720"/>
            <a:ext cx="7751704" cy="3905326"/>
          </a:xfrm>
          <a:prstGeom prst="rect">
            <a:avLst/>
          </a:prstGeom>
        </p:spPr>
      </p:pic>
      <p:grpSp>
        <p:nvGrpSpPr>
          <p:cNvPr name="Group 6" id="6"/>
          <p:cNvGrpSpPr>
            <a:grpSpLocks noChangeAspect="true"/>
          </p:cNvGrpSpPr>
          <p:nvPr/>
        </p:nvGrpSpPr>
        <p:grpSpPr>
          <a:xfrm rot="-10800000">
            <a:off x="0" y="0"/>
            <a:ext cx="5834481" cy="8356461"/>
            <a:chOff x="0" y="0"/>
            <a:chExt cx="4433570" cy="6350000"/>
          </a:xfrm>
        </p:grpSpPr>
        <p:sp>
          <p:nvSpPr>
            <p:cNvPr name="Freeform 7" id="7"/>
            <p:cNvSpPr/>
            <p:nvPr/>
          </p:nvSpPr>
          <p:spPr>
            <a:xfrm>
              <a:off x="0" y="0"/>
              <a:ext cx="4433570" cy="6350000"/>
            </a:xfrm>
            <a:custGeom>
              <a:avLst/>
              <a:gdLst/>
              <a:ahLst/>
              <a:cxnLst/>
              <a:rect r="r" b="b" t="t" l="l"/>
              <a:pathLst>
                <a:path h="6350000" w="4433570">
                  <a:moveTo>
                    <a:pt x="4433570" y="0"/>
                  </a:moveTo>
                  <a:lnTo>
                    <a:pt x="4433570" y="0"/>
                  </a:lnTo>
                  <a:lnTo>
                    <a:pt x="4433570" y="0"/>
                  </a:lnTo>
                  <a:lnTo>
                    <a:pt x="4433570" y="6350000"/>
                  </a:lnTo>
                  <a:lnTo>
                    <a:pt x="4433570" y="6350000"/>
                  </a:lnTo>
                  <a:lnTo>
                    <a:pt x="0" y="6350000"/>
                  </a:lnTo>
                  <a:lnTo>
                    <a:pt x="0" y="6350000"/>
                  </a:lnTo>
                  <a:lnTo>
                    <a:pt x="0" y="4433570"/>
                  </a:lnTo>
                  <a:cubicBezTo>
                    <a:pt x="0" y="1985010"/>
                    <a:pt x="1985010" y="0"/>
                    <a:pt x="4433570" y="0"/>
                  </a:cubicBezTo>
                  <a:close/>
                </a:path>
              </a:pathLst>
            </a:custGeom>
            <a:solidFill>
              <a:srgbClr val="4D4E4C">
                <a:alpha val="9804"/>
              </a:srgbClr>
            </a:solidFill>
          </p:spPr>
        </p:sp>
      </p:grpSp>
      <p:pic>
        <p:nvPicPr>
          <p:cNvPr name="Picture 8" id="8"/>
          <p:cNvPicPr>
            <a:picLocks noChangeAspect="true"/>
          </p:cNvPicPr>
          <p:nvPr/>
        </p:nvPicPr>
        <p:blipFill>
          <a:blip r:embed="rId4"/>
          <a:srcRect l="0" t="0" r="0" b="0"/>
          <a:stretch>
            <a:fillRect/>
          </a:stretch>
        </p:blipFill>
        <p:spPr>
          <a:xfrm flipH="false" flipV="false" rot="0">
            <a:off x="704279" y="5143500"/>
            <a:ext cx="7964869" cy="3529582"/>
          </a:xfrm>
          <a:prstGeom prst="rect">
            <a:avLst/>
          </a:prstGeom>
        </p:spPr>
      </p:pic>
      <p:pic>
        <p:nvPicPr>
          <p:cNvPr name="Picture 9" id="9"/>
          <p:cNvPicPr>
            <a:picLocks noChangeAspect="true"/>
          </p:cNvPicPr>
          <p:nvPr/>
        </p:nvPicPr>
        <p:blipFill>
          <a:blip r:embed="rId5"/>
          <a:srcRect l="0" t="0" r="0" b="0"/>
          <a:stretch>
            <a:fillRect/>
          </a:stretch>
        </p:blipFill>
        <p:spPr>
          <a:xfrm flipH="false" flipV="false" rot="0">
            <a:off x="10237202" y="5143500"/>
            <a:ext cx="7405463" cy="3529582"/>
          </a:xfrm>
          <a:prstGeom prst="rect">
            <a:avLst/>
          </a:prstGeom>
        </p:spPr>
      </p:pic>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67842" y="267093"/>
            <a:ext cx="9052734" cy="455194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8668330" y="5232144"/>
            <a:ext cx="9092193" cy="4720946"/>
          </a:xfrm>
          <a:prstGeom prst="rect">
            <a:avLst/>
          </a:prstGeom>
        </p:spPr>
      </p:pic>
      <p:grpSp>
        <p:nvGrpSpPr>
          <p:cNvPr name="Group 4" id="4"/>
          <p:cNvGrpSpPr>
            <a:grpSpLocks noChangeAspect="true"/>
          </p:cNvGrpSpPr>
          <p:nvPr/>
        </p:nvGrpSpPr>
        <p:grpSpPr>
          <a:xfrm rot="-5400000">
            <a:off x="11192529" y="-4178230"/>
            <a:ext cx="5834481" cy="8356461"/>
            <a:chOff x="0" y="0"/>
            <a:chExt cx="4433570" cy="6350000"/>
          </a:xfrm>
        </p:grpSpPr>
        <p:sp>
          <p:nvSpPr>
            <p:cNvPr name="Freeform 5" id="5"/>
            <p:cNvSpPr/>
            <p:nvPr/>
          </p:nvSpPr>
          <p:spPr>
            <a:xfrm>
              <a:off x="0" y="0"/>
              <a:ext cx="4433570" cy="6350000"/>
            </a:xfrm>
            <a:custGeom>
              <a:avLst/>
              <a:gdLst/>
              <a:ahLst/>
              <a:cxnLst/>
              <a:rect r="r" b="b" t="t" l="l"/>
              <a:pathLst>
                <a:path h="6350000" w="4433570">
                  <a:moveTo>
                    <a:pt x="4433570" y="0"/>
                  </a:moveTo>
                  <a:lnTo>
                    <a:pt x="4433570" y="0"/>
                  </a:lnTo>
                  <a:lnTo>
                    <a:pt x="4433570" y="0"/>
                  </a:lnTo>
                  <a:lnTo>
                    <a:pt x="4433570" y="6350000"/>
                  </a:lnTo>
                  <a:lnTo>
                    <a:pt x="4433570" y="6350000"/>
                  </a:lnTo>
                  <a:lnTo>
                    <a:pt x="0" y="6350000"/>
                  </a:lnTo>
                  <a:lnTo>
                    <a:pt x="0" y="6350000"/>
                  </a:lnTo>
                  <a:lnTo>
                    <a:pt x="0" y="4433570"/>
                  </a:lnTo>
                  <a:cubicBezTo>
                    <a:pt x="0" y="1985010"/>
                    <a:pt x="1985010" y="0"/>
                    <a:pt x="4433570" y="0"/>
                  </a:cubicBezTo>
                  <a:close/>
                </a:path>
              </a:pathLst>
            </a:custGeom>
            <a:solidFill>
              <a:srgbClr val="737373">
                <a:alpha val="9804"/>
              </a:srgbClr>
            </a:solidFill>
          </p:spPr>
        </p:sp>
      </p:grpSp>
      <p:grpSp>
        <p:nvGrpSpPr>
          <p:cNvPr name="Group 6" id="6"/>
          <p:cNvGrpSpPr>
            <a:grpSpLocks noChangeAspect="true"/>
          </p:cNvGrpSpPr>
          <p:nvPr/>
        </p:nvGrpSpPr>
        <p:grpSpPr>
          <a:xfrm rot="-10800000">
            <a:off x="0" y="0"/>
            <a:ext cx="5834481" cy="8356461"/>
            <a:chOff x="0" y="0"/>
            <a:chExt cx="4433570" cy="6350000"/>
          </a:xfrm>
        </p:grpSpPr>
        <p:sp>
          <p:nvSpPr>
            <p:cNvPr name="Freeform 7" id="7"/>
            <p:cNvSpPr/>
            <p:nvPr/>
          </p:nvSpPr>
          <p:spPr>
            <a:xfrm>
              <a:off x="0" y="0"/>
              <a:ext cx="4433570" cy="6350000"/>
            </a:xfrm>
            <a:custGeom>
              <a:avLst/>
              <a:gdLst/>
              <a:ahLst/>
              <a:cxnLst/>
              <a:rect r="r" b="b" t="t" l="l"/>
              <a:pathLst>
                <a:path h="6350000" w="4433570">
                  <a:moveTo>
                    <a:pt x="4433570" y="0"/>
                  </a:moveTo>
                  <a:lnTo>
                    <a:pt x="4433570" y="0"/>
                  </a:lnTo>
                  <a:lnTo>
                    <a:pt x="4433570" y="0"/>
                  </a:lnTo>
                  <a:lnTo>
                    <a:pt x="4433570" y="6350000"/>
                  </a:lnTo>
                  <a:lnTo>
                    <a:pt x="4433570" y="6350000"/>
                  </a:lnTo>
                  <a:lnTo>
                    <a:pt x="0" y="6350000"/>
                  </a:lnTo>
                  <a:lnTo>
                    <a:pt x="0" y="6350000"/>
                  </a:lnTo>
                  <a:lnTo>
                    <a:pt x="0" y="4433570"/>
                  </a:lnTo>
                  <a:cubicBezTo>
                    <a:pt x="0" y="1985010"/>
                    <a:pt x="1985010" y="0"/>
                    <a:pt x="4433570" y="0"/>
                  </a:cubicBezTo>
                  <a:close/>
                </a:path>
              </a:pathLst>
            </a:custGeom>
            <a:solidFill>
              <a:srgbClr val="737373">
                <a:alpha val="9804"/>
              </a:srgbClr>
            </a:solidFill>
          </p:spPr>
        </p:sp>
      </p:grpSp>
      <p:grpSp>
        <p:nvGrpSpPr>
          <p:cNvPr name="Group 8" id="8"/>
          <p:cNvGrpSpPr>
            <a:grpSpLocks noChangeAspect="true"/>
          </p:cNvGrpSpPr>
          <p:nvPr/>
        </p:nvGrpSpPr>
        <p:grpSpPr>
          <a:xfrm rot="0">
            <a:off x="12453519" y="6108770"/>
            <a:ext cx="5834481" cy="8356461"/>
            <a:chOff x="0" y="0"/>
            <a:chExt cx="4433570" cy="6350000"/>
          </a:xfrm>
        </p:grpSpPr>
        <p:sp>
          <p:nvSpPr>
            <p:cNvPr name="Freeform 9" id="9"/>
            <p:cNvSpPr/>
            <p:nvPr/>
          </p:nvSpPr>
          <p:spPr>
            <a:xfrm>
              <a:off x="0" y="0"/>
              <a:ext cx="4433570" cy="6350000"/>
            </a:xfrm>
            <a:custGeom>
              <a:avLst/>
              <a:gdLst/>
              <a:ahLst/>
              <a:cxnLst/>
              <a:rect r="r" b="b" t="t" l="l"/>
              <a:pathLst>
                <a:path h="6350000" w="4433570">
                  <a:moveTo>
                    <a:pt x="4433570" y="0"/>
                  </a:moveTo>
                  <a:lnTo>
                    <a:pt x="4433570" y="0"/>
                  </a:lnTo>
                  <a:lnTo>
                    <a:pt x="4433570" y="0"/>
                  </a:lnTo>
                  <a:lnTo>
                    <a:pt x="4433570" y="6350000"/>
                  </a:lnTo>
                  <a:lnTo>
                    <a:pt x="4433570" y="6350000"/>
                  </a:lnTo>
                  <a:lnTo>
                    <a:pt x="0" y="6350000"/>
                  </a:lnTo>
                  <a:lnTo>
                    <a:pt x="0" y="6350000"/>
                  </a:lnTo>
                  <a:lnTo>
                    <a:pt x="0" y="4433570"/>
                  </a:lnTo>
                  <a:cubicBezTo>
                    <a:pt x="0" y="1985010"/>
                    <a:pt x="1985010" y="0"/>
                    <a:pt x="4433570" y="0"/>
                  </a:cubicBezTo>
                  <a:close/>
                </a:path>
              </a:pathLst>
            </a:custGeom>
            <a:solidFill>
              <a:srgbClr val="737373">
                <a:alpha val="9804"/>
              </a:srgbClr>
            </a:solid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2222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458843" y="5859117"/>
            <a:ext cx="6522017" cy="4114800"/>
          </a:xfrm>
          <a:prstGeom prst="rect">
            <a:avLst/>
          </a:prstGeom>
        </p:spPr>
      </p:pic>
      <p:grpSp>
        <p:nvGrpSpPr>
          <p:cNvPr name="Group 3" id="3"/>
          <p:cNvGrpSpPr/>
          <p:nvPr/>
        </p:nvGrpSpPr>
        <p:grpSpPr>
          <a:xfrm rot="0">
            <a:off x="0" y="8920232"/>
            <a:ext cx="18288000" cy="1411968"/>
            <a:chOff x="0" y="0"/>
            <a:chExt cx="6186311" cy="477629"/>
          </a:xfrm>
        </p:grpSpPr>
        <p:sp>
          <p:nvSpPr>
            <p:cNvPr name="Freeform 4" id="4"/>
            <p:cNvSpPr/>
            <p:nvPr/>
          </p:nvSpPr>
          <p:spPr>
            <a:xfrm>
              <a:off x="0" y="0"/>
              <a:ext cx="6186311" cy="477629"/>
            </a:xfrm>
            <a:custGeom>
              <a:avLst/>
              <a:gdLst/>
              <a:ahLst/>
              <a:cxnLst/>
              <a:rect r="r" b="b" t="t" l="l"/>
              <a:pathLst>
                <a:path h="477629" w="6186311">
                  <a:moveTo>
                    <a:pt x="0" y="0"/>
                  </a:moveTo>
                  <a:lnTo>
                    <a:pt x="6186311" y="0"/>
                  </a:lnTo>
                  <a:lnTo>
                    <a:pt x="6186311" y="477629"/>
                  </a:lnTo>
                  <a:lnTo>
                    <a:pt x="0" y="477629"/>
                  </a:lnTo>
                  <a:close/>
                </a:path>
              </a:pathLst>
            </a:custGeom>
            <a:solidFill>
              <a:srgbClr val="304543"/>
            </a:solidFill>
          </p:spPr>
        </p:sp>
      </p:grpSp>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225690" y="4279719"/>
            <a:ext cx="10494162" cy="6945227"/>
          </a:xfrm>
          <a:prstGeom prst="rect">
            <a:avLst/>
          </a:prstGeom>
        </p:spPr>
      </p:pic>
      <p:sp>
        <p:nvSpPr>
          <p:cNvPr name="TextBox 6" id="6"/>
          <p:cNvSpPr txBox="true"/>
          <p:nvPr/>
        </p:nvSpPr>
        <p:spPr>
          <a:xfrm rot="0">
            <a:off x="3547924" y="566211"/>
            <a:ext cx="11192152" cy="3070225"/>
          </a:xfrm>
          <a:prstGeom prst="rect">
            <a:avLst/>
          </a:prstGeom>
        </p:spPr>
        <p:txBody>
          <a:bodyPr anchor="t" rtlCol="false" tIns="0" lIns="0" bIns="0" rIns="0">
            <a:spAutoFit/>
          </a:bodyPr>
          <a:lstStyle/>
          <a:p>
            <a:pPr algn="ctr">
              <a:lnSpc>
                <a:spcPts val="12119"/>
              </a:lnSpc>
            </a:pPr>
            <a:r>
              <a:rPr lang="en-US" spc="1141" sz="10099">
                <a:solidFill>
                  <a:srgbClr val="FFFFFF"/>
                </a:solidFill>
                <a:latin typeface="Afrah Bold"/>
              </a:rPr>
              <a:t>CONCEPTUAL</a:t>
            </a:r>
          </a:p>
          <a:p>
            <a:pPr algn="ctr">
              <a:lnSpc>
                <a:spcPts val="12120"/>
              </a:lnSpc>
            </a:pPr>
            <a:r>
              <a:rPr lang="en-US" spc="1141" sz="10100">
                <a:solidFill>
                  <a:srgbClr val="FFFFFF"/>
                </a:solidFill>
                <a:latin typeface="Afrah Bold"/>
              </a:rPr>
              <a:t>DESIGN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2222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5299778" y="628065"/>
            <a:ext cx="11548626" cy="9030870"/>
          </a:xfrm>
          <a:prstGeom prst="rect">
            <a:avLst/>
          </a:prstGeom>
        </p:spPr>
      </p:pic>
      <p:sp>
        <p:nvSpPr>
          <p:cNvPr name="TextBox 3" id="3"/>
          <p:cNvSpPr txBox="true"/>
          <p:nvPr/>
        </p:nvSpPr>
        <p:spPr>
          <a:xfrm rot="-5400000">
            <a:off x="-1911236" y="4267004"/>
            <a:ext cx="8775888" cy="1498010"/>
          </a:xfrm>
          <a:prstGeom prst="rect">
            <a:avLst/>
          </a:prstGeom>
        </p:spPr>
        <p:txBody>
          <a:bodyPr anchor="t" rtlCol="false" tIns="0" lIns="0" bIns="0" rIns="0">
            <a:spAutoFit/>
          </a:bodyPr>
          <a:lstStyle/>
          <a:p>
            <a:pPr algn="ctr">
              <a:lnSpc>
                <a:spcPts val="11342"/>
              </a:lnSpc>
            </a:pPr>
            <a:r>
              <a:rPr lang="en-US" sz="10802">
                <a:solidFill>
                  <a:srgbClr val="FFFFFF"/>
                </a:solidFill>
                <a:latin typeface="Raleway Bold"/>
              </a:rPr>
              <a:t>07</a:t>
            </a:r>
            <a:r>
              <a:rPr lang="en-US" sz="10802">
                <a:solidFill>
                  <a:srgbClr val="05F2F2"/>
                </a:solidFill>
                <a:latin typeface="Raleway Bold"/>
              </a:rPr>
              <a:t> </a:t>
            </a:r>
            <a:r>
              <a:rPr lang="en-US" sz="10802">
                <a:solidFill>
                  <a:srgbClr val="548C55"/>
                </a:solidFill>
                <a:latin typeface="Raleway Bold"/>
              </a:rPr>
              <a:t>Flowchart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9694" t="34937" r="0" b="34937"/>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509" r="0" b="509"/>
          <a:stretch>
            <a:fillRect/>
          </a:stretch>
        </p:blipFill>
        <p:spPr>
          <a:xfrm flipH="false" flipV="false" rot="0">
            <a:off x="5853020" y="187813"/>
            <a:ext cx="12321206" cy="9911374"/>
          </a:xfrm>
          <a:prstGeom prst="rect">
            <a:avLst/>
          </a:prstGeom>
        </p:spPr>
      </p:pic>
      <p:sp>
        <p:nvSpPr>
          <p:cNvPr name="TextBox 4" id="4"/>
          <p:cNvSpPr txBox="true"/>
          <p:nvPr/>
        </p:nvSpPr>
        <p:spPr>
          <a:xfrm rot="0">
            <a:off x="385107" y="2937493"/>
            <a:ext cx="5202075" cy="3558309"/>
          </a:xfrm>
          <a:prstGeom prst="rect">
            <a:avLst/>
          </a:prstGeom>
        </p:spPr>
        <p:txBody>
          <a:bodyPr anchor="t" rtlCol="false" tIns="0" lIns="0" bIns="0" rIns="0">
            <a:spAutoFit/>
          </a:bodyPr>
          <a:lstStyle/>
          <a:p>
            <a:pPr algn="ctr">
              <a:lnSpc>
                <a:spcPts val="9227"/>
              </a:lnSpc>
            </a:pPr>
            <a:r>
              <a:rPr lang="en-US" sz="8787">
                <a:solidFill>
                  <a:srgbClr val="548C55"/>
                </a:solidFill>
                <a:latin typeface="Raleway Bold"/>
              </a:rPr>
              <a:t>08 </a:t>
            </a:r>
            <a:r>
              <a:rPr lang="en-US" sz="8787">
                <a:solidFill>
                  <a:srgbClr val="FFFFFF"/>
                </a:solidFill>
                <a:latin typeface="Raleway Bold"/>
              </a:rPr>
              <a:t>Structure Chart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14448"/>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1369" t="0" r="1369" b="0"/>
          <a:stretch>
            <a:fillRect/>
          </a:stretch>
        </p:blipFill>
        <p:spPr>
          <a:xfrm flipH="false" flipV="false" rot="0">
            <a:off x="978955" y="1686730"/>
            <a:ext cx="16280345" cy="7971786"/>
          </a:xfrm>
          <a:prstGeom prst="rect">
            <a:avLst/>
          </a:prstGeom>
        </p:spPr>
      </p:pic>
      <p:sp>
        <p:nvSpPr>
          <p:cNvPr name="TextBox 4" id="4"/>
          <p:cNvSpPr txBox="true"/>
          <p:nvPr/>
        </p:nvSpPr>
        <p:spPr>
          <a:xfrm rot="0">
            <a:off x="4577827" y="329399"/>
            <a:ext cx="9730409" cy="1003982"/>
          </a:xfrm>
          <a:prstGeom prst="rect">
            <a:avLst/>
          </a:prstGeom>
        </p:spPr>
        <p:txBody>
          <a:bodyPr anchor="t" rtlCol="false" tIns="0" lIns="0" bIns="0" rIns="0">
            <a:spAutoFit/>
          </a:bodyPr>
          <a:lstStyle/>
          <a:p>
            <a:pPr algn="ctr">
              <a:lnSpc>
                <a:spcPts val="7562"/>
              </a:lnSpc>
            </a:pPr>
            <a:r>
              <a:rPr lang="en-US" sz="7202">
                <a:solidFill>
                  <a:srgbClr val="FFFFFF"/>
                </a:solidFill>
                <a:latin typeface="Raleway Bold"/>
              </a:rPr>
              <a:t>09</a:t>
            </a:r>
            <a:r>
              <a:rPr lang="en-US" sz="7202">
                <a:solidFill>
                  <a:srgbClr val="548C55"/>
                </a:solidFill>
                <a:latin typeface="Raleway Bold"/>
              </a:rPr>
              <a:t> Context Diagram</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2461" r="0" b="86"/>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2457292" y="1883511"/>
            <a:ext cx="13373416" cy="8096194"/>
          </a:xfrm>
          <a:prstGeom prst="rect">
            <a:avLst/>
          </a:prstGeom>
        </p:spPr>
      </p:pic>
      <p:sp>
        <p:nvSpPr>
          <p:cNvPr name="TextBox 4" id="4"/>
          <p:cNvSpPr txBox="true"/>
          <p:nvPr/>
        </p:nvSpPr>
        <p:spPr>
          <a:xfrm rot="0">
            <a:off x="361544" y="295306"/>
            <a:ext cx="17564911" cy="1304863"/>
          </a:xfrm>
          <a:prstGeom prst="rect">
            <a:avLst/>
          </a:prstGeom>
        </p:spPr>
        <p:txBody>
          <a:bodyPr anchor="t" rtlCol="false" tIns="0" lIns="0" bIns="0" rIns="0">
            <a:spAutoFit/>
          </a:bodyPr>
          <a:lstStyle/>
          <a:p>
            <a:pPr algn="ctr">
              <a:lnSpc>
                <a:spcPts val="10503"/>
              </a:lnSpc>
              <a:spcBef>
                <a:spcPct val="0"/>
              </a:spcBef>
            </a:pPr>
            <a:r>
              <a:rPr lang="en-US" sz="7502">
                <a:solidFill>
                  <a:srgbClr val="548C55"/>
                </a:solidFill>
                <a:latin typeface="Raleway Bold"/>
              </a:rPr>
              <a:t>10</a:t>
            </a:r>
            <a:r>
              <a:rPr lang="en-US" sz="7502">
                <a:solidFill>
                  <a:srgbClr val="FFFFFF"/>
                </a:solidFill>
                <a:latin typeface="Raleway Bold"/>
              </a:rPr>
              <a:t> Entity Relationship Diagram (ERD)</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2461" r="0" b="86"/>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0" r="0" b="392"/>
          <a:stretch>
            <a:fillRect/>
          </a:stretch>
        </p:blipFill>
        <p:spPr>
          <a:xfrm flipH="false" flipV="false" rot="0">
            <a:off x="405192" y="1954551"/>
            <a:ext cx="17477616" cy="7565663"/>
          </a:xfrm>
          <a:prstGeom prst="rect">
            <a:avLst/>
          </a:prstGeom>
        </p:spPr>
      </p:pic>
      <p:sp>
        <p:nvSpPr>
          <p:cNvPr name="TextBox 4" id="4"/>
          <p:cNvSpPr txBox="true"/>
          <p:nvPr/>
        </p:nvSpPr>
        <p:spPr>
          <a:xfrm rot="0">
            <a:off x="2746936" y="481997"/>
            <a:ext cx="13181755" cy="979107"/>
          </a:xfrm>
          <a:prstGeom prst="rect">
            <a:avLst/>
          </a:prstGeom>
        </p:spPr>
        <p:txBody>
          <a:bodyPr anchor="t" rtlCol="false" tIns="0" lIns="0" bIns="0" rIns="0">
            <a:spAutoFit/>
          </a:bodyPr>
          <a:lstStyle/>
          <a:p>
            <a:pPr algn="ctr">
              <a:lnSpc>
                <a:spcPts val="7983"/>
              </a:lnSpc>
              <a:spcBef>
                <a:spcPct val="0"/>
              </a:spcBef>
            </a:pPr>
            <a:r>
              <a:rPr lang="en-US" sz="5702">
                <a:solidFill>
                  <a:srgbClr val="FFFFFF"/>
                </a:solidFill>
                <a:latin typeface="Raleway Bold"/>
              </a:rPr>
              <a:t>11 </a:t>
            </a:r>
            <a:r>
              <a:rPr lang="en-US" sz="5702">
                <a:solidFill>
                  <a:srgbClr val="548C55"/>
                </a:solidFill>
                <a:latin typeface="Raleway Bold"/>
              </a:rPr>
              <a:t>Unified Modeling Language (UML)</a:t>
            </a: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30454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4994768" y="1139021"/>
            <a:ext cx="8008958" cy="8008958"/>
            <a:chOff x="0" y="0"/>
            <a:chExt cx="6350000" cy="6350000"/>
          </a:xfrm>
        </p:grpSpPr>
        <p:sp>
          <p:nvSpPr>
            <p:cNvPr name="Freeform 3" id="3"/>
            <p:cNvSpPr/>
            <p:nvPr/>
          </p:nvSpPr>
          <p:spPr>
            <a:xfrm>
              <a:off x="0" y="0"/>
              <a:ext cx="6351270" cy="6351270"/>
            </a:xfrm>
            <a:custGeom>
              <a:avLst/>
              <a:gdLst/>
              <a:ahLst/>
              <a:cxnLst/>
              <a:rect r="r" b="b" t="t" l="l"/>
              <a:pathLst>
                <a:path h="6351270" w="6351270">
                  <a:moveTo>
                    <a:pt x="3175000" y="1963420"/>
                  </a:moveTo>
                  <a:lnTo>
                    <a:pt x="3425190" y="0"/>
                  </a:lnTo>
                  <a:lnTo>
                    <a:pt x="3364230" y="1978660"/>
                  </a:lnTo>
                  <a:lnTo>
                    <a:pt x="3917950" y="78740"/>
                  </a:lnTo>
                  <a:lnTo>
                    <a:pt x="3548380" y="2023110"/>
                  </a:lnTo>
                  <a:lnTo>
                    <a:pt x="4392930" y="232410"/>
                  </a:lnTo>
                  <a:lnTo>
                    <a:pt x="3724910" y="2095500"/>
                  </a:lnTo>
                  <a:lnTo>
                    <a:pt x="4838700" y="459740"/>
                  </a:lnTo>
                  <a:lnTo>
                    <a:pt x="3886200" y="2194560"/>
                  </a:lnTo>
                  <a:lnTo>
                    <a:pt x="5243830" y="753110"/>
                  </a:lnTo>
                  <a:lnTo>
                    <a:pt x="4032250" y="2317750"/>
                  </a:lnTo>
                  <a:lnTo>
                    <a:pt x="5596890" y="1106170"/>
                  </a:lnTo>
                  <a:lnTo>
                    <a:pt x="4155440" y="2462530"/>
                  </a:lnTo>
                  <a:lnTo>
                    <a:pt x="5890260" y="1511300"/>
                  </a:lnTo>
                  <a:lnTo>
                    <a:pt x="4254500" y="2625090"/>
                  </a:lnTo>
                  <a:lnTo>
                    <a:pt x="6117590" y="1955800"/>
                  </a:lnTo>
                  <a:lnTo>
                    <a:pt x="4328160" y="2800350"/>
                  </a:lnTo>
                  <a:lnTo>
                    <a:pt x="6272530" y="2430780"/>
                  </a:lnTo>
                  <a:lnTo>
                    <a:pt x="4372610" y="2984500"/>
                  </a:lnTo>
                  <a:lnTo>
                    <a:pt x="6351270" y="2923540"/>
                  </a:lnTo>
                  <a:lnTo>
                    <a:pt x="4386580" y="3175000"/>
                  </a:lnTo>
                  <a:lnTo>
                    <a:pt x="6350000" y="3425190"/>
                  </a:lnTo>
                  <a:lnTo>
                    <a:pt x="4371340" y="3364230"/>
                  </a:lnTo>
                  <a:lnTo>
                    <a:pt x="6271260" y="3917950"/>
                  </a:lnTo>
                  <a:lnTo>
                    <a:pt x="4326890" y="3548380"/>
                  </a:lnTo>
                  <a:lnTo>
                    <a:pt x="6117590" y="4394200"/>
                  </a:lnTo>
                  <a:lnTo>
                    <a:pt x="4254500" y="3724910"/>
                  </a:lnTo>
                  <a:lnTo>
                    <a:pt x="5890260" y="4838700"/>
                  </a:lnTo>
                  <a:lnTo>
                    <a:pt x="4155440" y="3886200"/>
                  </a:lnTo>
                  <a:lnTo>
                    <a:pt x="5596890" y="5242560"/>
                  </a:lnTo>
                  <a:lnTo>
                    <a:pt x="4032250" y="4030980"/>
                  </a:lnTo>
                  <a:lnTo>
                    <a:pt x="5243830" y="5595620"/>
                  </a:lnTo>
                  <a:lnTo>
                    <a:pt x="3887470" y="4155440"/>
                  </a:lnTo>
                  <a:lnTo>
                    <a:pt x="4839970" y="5890260"/>
                  </a:lnTo>
                  <a:lnTo>
                    <a:pt x="3724910" y="4254500"/>
                  </a:lnTo>
                  <a:lnTo>
                    <a:pt x="4394200" y="6117590"/>
                  </a:lnTo>
                  <a:lnTo>
                    <a:pt x="3549650" y="4328160"/>
                  </a:lnTo>
                  <a:lnTo>
                    <a:pt x="3919220" y="6272530"/>
                  </a:lnTo>
                  <a:lnTo>
                    <a:pt x="3365500" y="4372610"/>
                  </a:lnTo>
                  <a:lnTo>
                    <a:pt x="3426460" y="6351270"/>
                  </a:lnTo>
                  <a:lnTo>
                    <a:pt x="3175000" y="4386580"/>
                  </a:lnTo>
                  <a:lnTo>
                    <a:pt x="2924810" y="6350000"/>
                  </a:lnTo>
                  <a:lnTo>
                    <a:pt x="2985770" y="4371340"/>
                  </a:lnTo>
                  <a:lnTo>
                    <a:pt x="2432050" y="6271260"/>
                  </a:lnTo>
                  <a:lnTo>
                    <a:pt x="2801620" y="4326890"/>
                  </a:lnTo>
                  <a:lnTo>
                    <a:pt x="1955800" y="6117590"/>
                  </a:lnTo>
                  <a:lnTo>
                    <a:pt x="2625090" y="4254500"/>
                  </a:lnTo>
                  <a:lnTo>
                    <a:pt x="1511300" y="5890260"/>
                  </a:lnTo>
                  <a:lnTo>
                    <a:pt x="2462530" y="4155440"/>
                  </a:lnTo>
                  <a:lnTo>
                    <a:pt x="1106170" y="5596890"/>
                  </a:lnTo>
                  <a:lnTo>
                    <a:pt x="2317750" y="4032250"/>
                  </a:lnTo>
                  <a:lnTo>
                    <a:pt x="753110" y="5243830"/>
                  </a:lnTo>
                  <a:lnTo>
                    <a:pt x="2194560" y="3887470"/>
                  </a:lnTo>
                  <a:lnTo>
                    <a:pt x="459740" y="4838700"/>
                  </a:lnTo>
                  <a:lnTo>
                    <a:pt x="2095500" y="3724910"/>
                  </a:lnTo>
                  <a:lnTo>
                    <a:pt x="232410" y="4394200"/>
                  </a:lnTo>
                  <a:lnTo>
                    <a:pt x="2023110" y="3549650"/>
                  </a:lnTo>
                  <a:lnTo>
                    <a:pt x="78740" y="3917950"/>
                  </a:lnTo>
                  <a:lnTo>
                    <a:pt x="1978660" y="3364230"/>
                  </a:lnTo>
                  <a:lnTo>
                    <a:pt x="0" y="3425190"/>
                  </a:lnTo>
                  <a:lnTo>
                    <a:pt x="1963420" y="3175000"/>
                  </a:lnTo>
                  <a:lnTo>
                    <a:pt x="0" y="2924810"/>
                  </a:lnTo>
                  <a:lnTo>
                    <a:pt x="1978660" y="2985770"/>
                  </a:lnTo>
                  <a:lnTo>
                    <a:pt x="78740" y="2432050"/>
                  </a:lnTo>
                  <a:lnTo>
                    <a:pt x="2023110" y="2801620"/>
                  </a:lnTo>
                  <a:lnTo>
                    <a:pt x="232410" y="1955800"/>
                  </a:lnTo>
                  <a:lnTo>
                    <a:pt x="2095500" y="2625090"/>
                  </a:lnTo>
                  <a:lnTo>
                    <a:pt x="459740" y="1511300"/>
                  </a:lnTo>
                  <a:lnTo>
                    <a:pt x="2194560" y="2462530"/>
                  </a:lnTo>
                  <a:lnTo>
                    <a:pt x="753110" y="1106170"/>
                  </a:lnTo>
                  <a:lnTo>
                    <a:pt x="2317750" y="2317750"/>
                  </a:lnTo>
                  <a:lnTo>
                    <a:pt x="1106170" y="753110"/>
                  </a:lnTo>
                  <a:lnTo>
                    <a:pt x="2462530" y="2194560"/>
                  </a:lnTo>
                  <a:lnTo>
                    <a:pt x="1511300" y="459740"/>
                  </a:lnTo>
                  <a:lnTo>
                    <a:pt x="2625090" y="2095500"/>
                  </a:lnTo>
                  <a:lnTo>
                    <a:pt x="1955800" y="232410"/>
                  </a:lnTo>
                  <a:lnTo>
                    <a:pt x="2800350" y="2023110"/>
                  </a:lnTo>
                  <a:lnTo>
                    <a:pt x="2432050" y="78740"/>
                  </a:lnTo>
                  <a:lnTo>
                    <a:pt x="2985770" y="1978660"/>
                  </a:lnTo>
                  <a:lnTo>
                    <a:pt x="2924810" y="0"/>
                  </a:lnTo>
                  <a:lnTo>
                    <a:pt x="3175000" y="1963420"/>
                  </a:lnTo>
                  <a:close/>
                </a:path>
              </a:pathLst>
            </a:custGeom>
            <a:solidFill>
              <a:srgbClr val="FAFAFA">
                <a:alpha val="9804"/>
              </a:srgbClr>
            </a:solidFill>
          </p:spPr>
        </p:sp>
      </p:grpSp>
      <p:sp>
        <p:nvSpPr>
          <p:cNvPr name="TextBox 4" id="4"/>
          <p:cNvSpPr txBox="true"/>
          <p:nvPr/>
        </p:nvSpPr>
        <p:spPr>
          <a:xfrm rot="0">
            <a:off x="2464269" y="2311682"/>
            <a:ext cx="13069957" cy="5132066"/>
          </a:xfrm>
          <a:prstGeom prst="rect">
            <a:avLst/>
          </a:prstGeom>
        </p:spPr>
        <p:txBody>
          <a:bodyPr anchor="t" rtlCol="false" tIns="0" lIns="0" bIns="0" rIns="0">
            <a:spAutoFit/>
          </a:bodyPr>
          <a:lstStyle/>
          <a:p>
            <a:pPr algn="ctr">
              <a:lnSpc>
                <a:spcPts val="19844"/>
              </a:lnSpc>
            </a:pPr>
            <a:r>
              <a:rPr lang="en-US" sz="18899">
                <a:solidFill>
                  <a:srgbClr val="FFFFFF"/>
                </a:solidFill>
                <a:latin typeface="Raleway Bold"/>
              </a:rPr>
              <a:t>Thanks For Watching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30454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6048565"/>
            <a:ext cx="18288000" cy="8476870"/>
            <a:chOff x="0" y="0"/>
            <a:chExt cx="13699490" cy="6350000"/>
          </a:xfrm>
        </p:grpSpPr>
        <p:sp>
          <p:nvSpPr>
            <p:cNvPr name="Freeform 3" id="3"/>
            <p:cNvSpPr/>
            <p:nvPr/>
          </p:nvSpPr>
          <p:spPr>
            <a:xfrm>
              <a:off x="0" y="0"/>
              <a:ext cx="13699489" cy="6350000"/>
            </a:xfrm>
            <a:custGeom>
              <a:avLst/>
              <a:gdLst/>
              <a:ahLst/>
              <a:cxnLst/>
              <a:rect r="r" b="b" t="t" l="l"/>
              <a:pathLst>
                <a:path h="6350000" w="13699489">
                  <a:moveTo>
                    <a:pt x="13699489" y="6350000"/>
                  </a:moveTo>
                  <a:lnTo>
                    <a:pt x="0" y="6350000"/>
                  </a:lnTo>
                  <a:lnTo>
                    <a:pt x="0" y="1899920"/>
                  </a:lnTo>
                  <a:cubicBezTo>
                    <a:pt x="0" y="1899920"/>
                    <a:pt x="2849880" y="0"/>
                    <a:pt x="6899910" y="0"/>
                  </a:cubicBezTo>
                  <a:cubicBezTo>
                    <a:pt x="11300460" y="0"/>
                    <a:pt x="13699489" y="1899920"/>
                    <a:pt x="13699489" y="1899920"/>
                  </a:cubicBezTo>
                  <a:lnTo>
                    <a:pt x="13699489" y="6350000"/>
                  </a:lnTo>
                  <a:close/>
                </a:path>
              </a:pathLst>
            </a:custGeom>
            <a:solidFill>
              <a:srgbClr val="FAFAFA">
                <a:alpha val="9804"/>
              </a:srgbClr>
            </a:solidFill>
          </p:spPr>
        </p:sp>
      </p:grpSp>
      <p:grpSp>
        <p:nvGrpSpPr>
          <p:cNvPr name="Group 4" id="4"/>
          <p:cNvGrpSpPr>
            <a:grpSpLocks noChangeAspect="true"/>
          </p:cNvGrpSpPr>
          <p:nvPr/>
        </p:nvGrpSpPr>
        <p:grpSpPr>
          <a:xfrm rot="0">
            <a:off x="844504" y="4640457"/>
            <a:ext cx="3582169" cy="3883531"/>
            <a:chOff x="0" y="0"/>
            <a:chExt cx="5857240" cy="6350000"/>
          </a:xfrm>
        </p:grpSpPr>
        <p:sp>
          <p:nvSpPr>
            <p:cNvPr name="Freeform 5" id="5"/>
            <p:cNvSpPr/>
            <p:nvPr/>
          </p:nvSpPr>
          <p:spPr>
            <a:xfrm>
              <a:off x="0" y="0"/>
              <a:ext cx="5857240" cy="6350000"/>
            </a:xfrm>
            <a:custGeom>
              <a:avLst/>
              <a:gdLst/>
              <a:ahLst/>
              <a:cxnLst/>
              <a:rect r="r" b="b" t="t" l="l"/>
              <a:pathLst>
                <a:path h="6350000" w="5857240">
                  <a:moveTo>
                    <a:pt x="2928620" y="0"/>
                  </a:moveTo>
                  <a:lnTo>
                    <a:pt x="2928620" y="0"/>
                  </a:lnTo>
                  <a:cubicBezTo>
                    <a:pt x="4546600" y="0"/>
                    <a:pt x="5857240" y="1310640"/>
                    <a:pt x="5857240" y="2928620"/>
                  </a:cubicBezTo>
                  <a:lnTo>
                    <a:pt x="5857240" y="6350000"/>
                  </a:lnTo>
                  <a:lnTo>
                    <a:pt x="5857240" y="6350000"/>
                  </a:lnTo>
                  <a:lnTo>
                    <a:pt x="0" y="6350000"/>
                  </a:lnTo>
                  <a:lnTo>
                    <a:pt x="0" y="6350000"/>
                  </a:lnTo>
                  <a:lnTo>
                    <a:pt x="0" y="2928620"/>
                  </a:lnTo>
                  <a:cubicBezTo>
                    <a:pt x="0" y="1310640"/>
                    <a:pt x="1310640" y="0"/>
                    <a:pt x="2928620" y="0"/>
                  </a:cubicBezTo>
                  <a:close/>
                </a:path>
              </a:pathLst>
            </a:custGeom>
            <a:blipFill>
              <a:blip r:embed="rId2"/>
              <a:stretch>
                <a:fillRect l="0" r="0" t="-11493" b="-11493"/>
              </a:stretch>
            </a:blipFill>
          </p:spPr>
        </p:sp>
      </p:grpSp>
      <p:grpSp>
        <p:nvGrpSpPr>
          <p:cNvPr name="Group 6" id="6"/>
          <p:cNvGrpSpPr>
            <a:grpSpLocks noChangeAspect="true"/>
          </p:cNvGrpSpPr>
          <p:nvPr/>
        </p:nvGrpSpPr>
        <p:grpSpPr>
          <a:xfrm rot="0">
            <a:off x="5193129" y="4640457"/>
            <a:ext cx="3582169" cy="3883531"/>
            <a:chOff x="0" y="0"/>
            <a:chExt cx="5857240" cy="6350000"/>
          </a:xfrm>
        </p:grpSpPr>
        <p:sp>
          <p:nvSpPr>
            <p:cNvPr name="Freeform 7" id="7"/>
            <p:cNvSpPr/>
            <p:nvPr/>
          </p:nvSpPr>
          <p:spPr>
            <a:xfrm>
              <a:off x="0" y="0"/>
              <a:ext cx="5857240" cy="6350000"/>
            </a:xfrm>
            <a:custGeom>
              <a:avLst/>
              <a:gdLst/>
              <a:ahLst/>
              <a:cxnLst/>
              <a:rect r="r" b="b" t="t" l="l"/>
              <a:pathLst>
                <a:path h="6350000" w="5857240">
                  <a:moveTo>
                    <a:pt x="2928620" y="0"/>
                  </a:moveTo>
                  <a:lnTo>
                    <a:pt x="2928620" y="0"/>
                  </a:lnTo>
                  <a:cubicBezTo>
                    <a:pt x="4546600" y="0"/>
                    <a:pt x="5857240" y="1310640"/>
                    <a:pt x="5857240" y="2928620"/>
                  </a:cubicBezTo>
                  <a:lnTo>
                    <a:pt x="5857240" y="6350000"/>
                  </a:lnTo>
                  <a:lnTo>
                    <a:pt x="5857240" y="6350000"/>
                  </a:lnTo>
                  <a:lnTo>
                    <a:pt x="0" y="6350000"/>
                  </a:lnTo>
                  <a:lnTo>
                    <a:pt x="0" y="6350000"/>
                  </a:lnTo>
                  <a:lnTo>
                    <a:pt x="0" y="2928620"/>
                  </a:lnTo>
                  <a:cubicBezTo>
                    <a:pt x="0" y="1310640"/>
                    <a:pt x="1310640" y="0"/>
                    <a:pt x="2928620" y="0"/>
                  </a:cubicBezTo>
                  <a:close/>
                </a:path>
              </a:pathLst>
            </a:custGeom>
            <a:blipFill>
              <a:blip r:embed="rId3"/>
              <a:stretch>
                <a:fillRect l="0" r="0" t="-47779" b="-16202"/>
              </a:stretch>
            </a:blipFill>
          </p:spPr>
        </p:sp>
      </p:grpSp>
      <p:grpSp>
        <p:nvGrpSpPr>
          <p:cNvPr name="Group 8" id="8"/>
          <p:cNvGrpSpPr>
            <a:grpSpLocks noChangeAspect="true"/>
          </p:cNvGrpSpPr>
          <p:nvPr/>
        </p:nvGrpSpPr>
        <p:grpSpPr>
          <a:xfrm rot="0">
            <a:off x="9528003" y="4640457"/>
            <a:ext cx="3582169" cy="3883531"/>
            <a:chOff x="0" y="0"/>
            <a:chExt cx="5857240" cy="6350000"/>
          </a:xfrm>
        </p:grpSpPr>
        <p:sp>
          <p:nvSpPr>
            <p:cNvPr name="Freeform 9" id="9"/>
            <p:cNvSpPr/>
            <p:nvPr/>
          </p:nvSpPr>
          <p:spPr>
            <a:xfrm>
              <a:off x="0" y="0"/>
              <a:ext cx="5857240" cy="6350000"/>
            </a:xfrm>
            <a:custGeom>
              <a:avLst/>
              <a:gdLst/>
              <a:ahLst/>
              <a:cxnLst/>
              <a:rect r="r" b="b" t="t" l="l"/>
              <a:pathLst>
                <a:path h="6350000" w="5857240">
                  <a:moveTo>
                    <a:pt x="2928620" y="0"/>
                  </a:moveTo>
                  <a:lnTo>
                    <a:pt x="2928620" y="0"/>
                  </a:lnTo>
                  <a:cubicBezTo>
                    <a:pt x="4546600" y="0"/>
                    <a:pt x="5857240" y="1310640"/>
                    <a:pt x="5857240" y="2928620"/>
                  </a:cubicBezTo>
                  <a:lnTo>
                    <a:pt x="5857240" y="6350000"/>
                  </a:lnTo>
                  <a:lnTo>
                    <a:pt x="5857240" y="6350000"/>
                  </a:lnTo>
                  <a:lnTo>
                    <a:pt x="0" y="6350000"/>
                  </a:lnTo>
                  <a:lnTo>
                    <a:pt x="0" y="6350000"/>
                  </a:lnTo>
                  <a:lnTo>
                    <a:pt x="0" y="2928620"/>
                  </a:lnTo>
                  <a:cubicBezTo>
                    <a:pt x="0" y="1310640"/>
                    <a:pt x="1310640" y="0"/>
                    <a:pt x="2928620" y="0"/>
                  </a:cubicBezTo>
                  <a:close/>
                </a:path>
              </a:pathLst>
            </a:custGeom>
            <a:blipFill>
              <a:blip r:embed="rId4"/>
              <a:stretch>
                <a:fillRect l="0" r="0" t="-31991" b="-31991"/>
              </a:stretch>
            </a:blipFill>
          </p:spPr>
        </p:sp>
      </p:grpSp>
      <p:pic>
        <p:nvPicPr>
          <p:cNvPr name="Picture 10" id="10"/>
          <p:cNvPicPr>
            <a:picLocks noChangeAspect="true"/>
          </p:cNvPicPr>
          <p:nvPr/>
        </p:nvPicPr>
        <p:blipFill>
          <a:blip r:embed="rId5">
            <a:alphaModFix amt="47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31560"/>
          <a:stretch>
            <a:fillRect/>
          </a:stretch>
        </p:blipFill>
        <p:spPr>
          <a:xfrm flipH="false" flipV="false" rot="0">
            <a:off x="2719214" y="1162120"/>
            <a:ext cx="2479666" cy="1697067"/>
          </a:xfrm>
          <a:prstGeom prst="rect">
            <a:avLst/>
          </a:prstGeom>
        </p:spPr>
      </p:pic>
      <p:grpSp>
        <p:nvGrpSpPr>
          <p:cNvPr name="Group 11" id="11"/>
          <p:cNvGrpSpPr>
            <a:grpSpLocks noChangeAspect="true"/>
          </p:cNvGrpSpPr>
          <p:nvPr/>
        </p:nvGrpSpPr>
        <p:grpSpPr>
          <a:xfrm rot="0">
            <a:off x="13869132" y="4640457"/>
            <a:ext cx="3582169" cy="3883531"/>
            <a:chOff x="0" y="0"/>
            <a:chExt cx="5857240" cy="6350000"/>
          </a:xfrm>
        </p:grpSpPr>
        <p:sp>
          <p:nvSpPr>
            <p:cNvPr name="Freeform 12" id="12"/>
            <p:cNvSpPr/>
            <p:nvPr/>
          </p:nvSpPr>
          <p:spPr>
            <a:xfrm>
              <a:off x="0" y="0"/>
              <a:ext cx="5857240" cy="6350000"/>
            </a:xfrm>
            <a:custGeom>
              <a:avLst/>
              <a:gdLst/>
              <a:ahLst/>
              <a:cxnLst/>
              <a:rect r="r" b="b" t="t" l="l"/>
              <a:pathLst>
                <a:path h="6350000" w="5857240">
                  <a:moveTo>
                    <a:pt x="2928620" y="0"/>
                  </a:moveTo>
                  <a:lnTo>
                    <a:pt x="2928620" y="0"/>
                  </a:lnTo>
                  <a:cubicBezTo>
                    <a:pt x="4546600" y="0"/>
                    <a:pt x="5857240" y="1310640"/>
                    <a:pt x="5857240" y="2928620"/>
                  </a:cubicBezTo>
                  <a:lnTo>
                    <a:pt x="5857240" y="6350000"/>
                  </a:lnTo>
                  <a:lnTo>
                    <a:pt x="5857240" y="6350000"/>
                  </a:lnTo>
                  <a:lnTo>
                    <a:pt x="0" y="6350000"/>
                  </a:lnTo>
                  <a:lnTo>
                    <a:pt x="0" y="6350000"/>
                  </a:lnTo>
                  <a:lnTo>
                    <a:pt x="0" y="2928620"/>
                  </a:lnTo>
                  <a:cubicBezTo>
                    <a:pt x="0" y="1310640"/>
                    <a:pt x="1310640" y="0"/>
                    <a:pt x="2928620" y="0"/>
                  </a:cubicBezTo>
                  <a:close/>
                </a:path>
              </a:pathLst>
            </a:custGeom>
            <a:blipFill>
              <a:blip r:embed="rId7"/>
              <a:stretch>
                <a:fillRect l="0" r="0" t="-11493" b="-11493"/>
              </a:stretch>
            </a:blipFill>
          </p:spPr>
        </p:sp>
      </p:grpSp>
      <p:pic>
        <p:nvPicPr>
          <p:cNvPr name="Picture 13" id="13"/>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62046" t="0" r="0" b="0"/>
          <a:stretch>
            <a:fillRect/>
          </a:stretch>
        </p:blipFill>
        <p:spPr>
          <a:xfrm flipH="false" flipV="false" rot="9744761">
            <a:off x="16097595" y="-524138"/>
            <a:ext cx="2975261" cy="3919638"/>
          </a:xfrm>
          <a:prstGeom prst="rect">
            <a:avLst/>
          </a:prstGeom>
        </p:spPr>
      </p:pic>
      <p:pic>
        <p:nvPicPr>
          <p:cNvPr name="Picture 14" id="14"/>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62046" t="0" r="0" b="0"/>
          <a:stretch>
            <a:fillRect/>
          </a:stretch>
        </p:blipFill>
        <p:spPr>
          <a:xfrm flipH="false" flipV="false" rot="5726732">
            <a:off x="14484433" y="283763"/>
            <a:ext cx="3028322" cy="3989542"/>
          </a:xfrm>
          <a:prstGeom prst="rect">
            <a:avLst/>
          </a:prstGeom>
        </p:spPr>
      </p:pic>
      <p:sp>
        <p:nvSpPr>
          <p:cNvPr name="TextBox 15" id="15"/>
          <p:cNvSpPr txBox="true"/>
          <p:nvPr/>
        </p:nvSpPr>
        <p:spPr>
          <a:xfrm rot="0">
            <a:off x="3060565" y="581903"/>
            <a:ext cx="9524741" cy="2641600"/>
          </a:xfrm>
          <a:prstGeom prst="rect">
            <a:avLst/>
          </a:prstGeom>
        </p:spPr>
        <p:txBody>
          <a:bodyPr anchor="t" rtlCol="false" tIns="0" lIns="0" bIns="0" rIns="0">
            <a:spAutoFit/>
          </a:bodyPr>
          <a:lstStyle/>
          <a:p>
            <a:pPr>
              <a:lnSpc>
                <a:spcPts val="10410"/>
              </a:lnSpc>
            </a:pPr>
            <a:r>
              <a:rPr lang="en-US" spc="980" sz="8675">
                <a:solidFill>
                  <a:srgbClr val="FFFFFF"/>
                </a:solidFill>
                <a:latin typeface="Afrah Bold"/>
              </a:rPr>
              <a:t>HELLO FROM THE TEAM</a:t>
            </a:r>
          </a:p>
        </p:txBody>
      </p:sp>
      <p:sp>
        <p:nvSpPr>
          <p:cNvPr name="TextBox 16" id="16"/>
          <p:cNvSpPr txBox="true"/>
          <p:nvPr/>
        </p:nvSpPr>
        <p:spPr>
          <a:xfrm rot="0">
            <a:off x="1063190" y="8961168"/>
            <a:ext cx="3312048" cy="389255"/>
          </a:xfrm>
          <a:prstGeom prst="rect">
            <a:avLst/>
          </a:prstGeom>
        </p:spPr>
        <p:txBody>
          <a:bodyPr anchor="t" rtlCol="false" tIns="0" lIns="0" bIns="0" rIns="0">
            <a:spAutoFit/>
          </a:bodyPr>
          <a:lstStyle/>
          <a:p>
            <a:pPr algn="ctr">
              <a:lnSpc>
                <a:spcPts val="3220"/>
              </a:lnSpc>
            </a:pPr>
            <a:r>
              <a:rPr lang="en-US" spc="69" sz="2300">
                <a:solidFill>
                  <a:srgbClr val="F4EAD2"/>
                </a:solidFill>
                <a:latin typeface="Cormorant Garamond Bold Bold"/>
              </a:rPr>
              <a:t>SILVY</a:t>
            </a:r>
          </a:p>
        </p:txBody>
      </p:sp>
      <p:sp>
        <p:nvSpPr>
          <p:cNvPr name="TextBox 17" id="17"/>
          <p:cNvSpPr txBox="true"/>
          <p:nvPr/>
        </p:nvSpPr>
        <p:spPr>
          <a:xfrm rot="0">
            <a:off x="5328190" y="8961168"/>
            <a:ext cx="3312048" cy="389255"/>
          </a:xfrm>
          <a:prstGeom prst="rect">
            <a:avLst/>
          </a:prstGeom>
        </p:spPr>
        <p:txBody>
          <a:bodyPr anchor="t" rtlCol="false" tIns="0" lIns="0" bIns="0" rIns="0">
            <a:spAutoFit/>
          </a:bodyPr>
          <a:lstStyle/>
          <a:p>
            <a:pPr algn="ctr">
              <a:lnSpc>
                <a:spcPts val="3220"/>
              </a:lnSpc>
            </a:pPr>
            <a:r>
              <a:rPr lang="en-US" spc="69" sz="2300">
                <a:solidFill>
                  <a:srgbClr val="F4EAD2"/>
                </a:solidFill>
                <a:latin typeface="Cormorant Garamond Bold Bold"/>
              </a:rPr>
              <a:t>FATIN</a:t>
            </a:r>
          </a:p>
        </p:txBody>
      </p:sp>
      <p:sp>
        <p:nvSpPr>
          <p:cNvPr name="TextBox 18" id="18"/>
          <p:cNvSpPr txBox="true"/>
          <p:nvPr/>
        </p:nvSpPr>
        <p:spPr>
          <a:xfrm rot="0">
            <a:off x="9663064" y="8961168"/>
            <a:ext cx="3312048" cy="389255"/>
          </a:xfrm>
          <a:prstGeom prst="rect">
            <a:avLst/>
          </a:prstGeom>
        </p:spPr>
        <p:txBody>
          <a:bodyPr anchor="t" rtlCol="false" tIns="0" lIns="0" bIns="0" rIns="0">
            <a:spAutoFit/>
          </a:bodyPr>
          <a:lstStyle/>
          <a:p>
            <a:pPr algn="ctr">
              <a:lnSpc>
                <a:spcPts val="3220"/>
              </a:lnSpc>
            </a:pPr>
            <a:r>
              <a:rPr lang="en-US" spc="69" sz="2300">
                <a:solidFill>
                  <a:srgbClr val="F4EAD2"/>
                </a:solidFill>
                <a:latin typeface="Cormorant Garamond Bold Bold"/>
              </a:rPr>
              <a:t>FARZANA</a:t>
            </a:r>
          </a:p>
        </p:txBody>
      </p:sp>
      <p:sp>
        <p:nvSpPr>
          <p:cNvPr name="TextBox 19" id="19"/>
          <p:cNvSpPr txBox="true"/>
          <p:nvPr/>
        </p:nvSpPr>
        <p:spPr>
          <a:xfrm rot="0">
            <a:off x="14139253" y="8961168"/>
            <a:ext cx="3312048" cy="389255"/>
          </a:xfrm>
          <a:prstGeom prst="rect">
            <a:avLst/>
          </a:prstGeom>
        </p:spPr>
        <p:txBody>
          <a:bodyPr anchor="t" rtlCol="false" tIns="0" lIns="0" bIns="0" rIns="0">
            <a:spAutoFit/>
          </a:bodyPr>
          <a:lstStyle/>
          <a:p>
            <a:pPr algn="ctr">
              <a:lnSpc>
                <a:spcPts val="3220"/>
              </a:lnSpc>
            </a:pPr>
            <a:r>
              <a:rPr lang="en-US" spc="69" sz="2300">
                <a:solidFill>
                  <a:srgbClr val="F4EAD2"/>
                </a:solidFill>
                <a:latin typeface="Cormorant Garamond Bold Bold"/>
              </a:rPr>
              <a:t>FITRAH</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2111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458843" y="5859117"/>
            <a:ext cx="6522017" cy="4114800"/>
          </a:xfrm>
          <a:prstGeom prst="rect">
            <a:avLst/>
          </a:prstGeom>
        </p:spPr>
      </p:pic>
      <p:sp>
        <p:nvSpPr>
          <p:cNvPr name="TextBox 3" id="3"/>
          <p:cNvSpPr txBox="true"/>
          <p:nvPr/>
        </p:nvSpPr>
        <p:spPr>
          <a:xfrm rot="0">
            <a:off x="1649204" y="1321171"/>
            <a:ext cx="15610096" cy="1885950"/>
          </a:xfrm>
          <a:prstGeom prst="rect">
            <a:avLst/>
          </a:prstGeom>
        </p:spPr>
        <p:txBody>
          <a:bodyPr anchor="t" rtlCol="false" tIns="0" lIns="0" bIns="0" rIns="0">
            <a:spAutoFit/>
          </a:bodyPr>
          <a:lstStyle/>
          <a:p>
            <a:pPr>
              <a:lnSpc>
                <a:spcPts val="14850"/>
              </a:lnSpc>
            </a:pPr>
            <a:r>
              <a:rPr lang="en-US" spc="1398" sz="12375">
                <a:solidFill>
                  <a:srgbClr val="FFFFFF"/>
                </a:solidFill>
                <a:latin typeface="Afrah Bold"/>
              </a:rPr>
              <a:t>INTRODUCTION</a:t>
            </a:r>
          </a:p>
        </p:txBody>
      </p:sp>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863476" y="3725997"/>
            <a:ext cx="11888848" cy="6592907"/>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0454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1028700"/>
            <a:ext cx="489665" cy="386390"/>
          </a:xfrm>
          <a:prstGeom prst="rect">
            <a:avLst/>
          </a:prstGeom>
        </p:spPr>
      </p:pic>
      <p:grpSp>
        <p:nvGrpSpPr>
          <p:cNvPr name="Group 3" id="3"/>
          <p:cNvGrpSpPr>
            <a:grpSpLocks noChangeAspect="true"/>
          </p:cNvGrpSpPr>
          <p:nvPr/>
        </p:nvGrpSpPr>
        <p:grpSpPr>
          <a:xfrm rot="0">
            <a:off x="9838364" y="1028700"/>
            <a:ext cx="8746732" cy="8746732"/>
            <a:chOff x="0" y="0"/>
            <a:chExt cx="5407660" cy="5407660"/>
          </a:xfrm>
        </p:grpSpPr>
        <p:sp>
          <p:nvSpPr>
            <p:cNvPr name="Freeform 4" id="4"/>
            <p:cNvSpPr/>
            <p:nvPr/>
          </p:nvSpPr>
          <p:spPr>
            <a:xfrm>
              <a:off x="0" y="0"/>
              <a:ext cx="5406390" cy="5406391"/>
            </a:xfrm>
            <a:custGeom>
              <a:avLst/>
              <a:gdLst/>
              <a:ahLst/>
              <a:cxnLst/>
              <a:rect r="r" b="b" t="t" l="l"/>
              <a:pathLst>
                <a:path h="5406391" w="5406390">
                  <a:moveTo>
                    <a:pt x="2703830" y="0"/>
                  </a:moveTo>
                  <a:lnTo>
                    <a:pt x="2815590" y="2001520"/>
                  </a:lnTo>
                  <a:lnTo>
                    <a:pt x="3539490" y="132080"/>
                  </a:lnTo>
                  <a:lnTo>
                    <a:pt x="3026410" y="2070100"/>
                  </a:lnTo>
                  <a:lnTo>
                    <a:pt x="4292600" y="516890"/>
                  </a:lnTo>
                  <a:lnTo>
                    <a:pt x="3205480" y="2202180"/>
                  </a:lnTo>
                  <a:lnTo>
                    <a:pt x="4890770" y="1115060"/>
                  </a:lnTo>
                  <a:lnTo>
                    <a:pt x="3336290" y="2381250"/>
                  </a:lnTo>
                  <a:lnTo>
                    <a:pt x="5274310" y="1868170"/>
                  </a:lnTo>
                  <a:lnTo>
                    <a:pt x="3404870" y="2592070"/>
                  </a:lnTo>
                  <a:lnTo>
                    <a:pt x="5406390" y="2703830"/>
                  </a:lnTo>
                  <a:lnTo>
                    <a:pt x="3404870" y="2815590"/>
                  </a:lnTo>
                  <a:lnTo>
                    <a:pt x="5274310" y="3539490"/>
                  </a:lnTo>
                  <a:lnTo>
                    <a:pt x="3336290" y="3026410"/>
                  </a:lnTo>
                  <a:lnTo>
                    <a:pt x="4890770" y="4292600"/>
                  </a:lnTo>
                  <a:lnTo>
                    <a:pt x="3205480" y="3205480"/>
                  </a:lnTo>
                  <a:lnTo>
                    <a:pt x="4292600" y="4890770"/>
                  </a:lnTo>
                  <a:lnTo>
                    <a:pt x="3026410" y="3336290"/>
                  </a:lnTo>
                  <a:lnTo>
                    <a:pt x="3539490" y="5274310"/>
                  </a:lnTo>
                  <a:lnTo>
                    <a:pt x="2815590" y="3404870"/>
                  </a:lnTo>
                  <a:lnTo>
                    <a:pt x="2703830" y="5406391"/>
                  </a:lnTo>
                  <a:lnTo>
                    <a:pt x="2592070" y="3404870"/>
                  </a:lnTo>
                  <a:lnTo>
                    <a:pt x="1868170" y="5274311"/>
                  </a:lnTo>
                  <a:lnTo>
                    <a:pt x="2381250" y="3336291"/>
                  </a:lnTo>
                  <a:lnTo>
                    <a:pt x="1115060" y="4890770"/>
                  </a:lnTo>
                  <a:lnTo>
                    <a:pt x="2202180" y="3205480"/>
                  </a:lnTo>
                  <a:lnTo>
                    <a:pt x="516890" y="4292600"/>
                  </a:lnTo>
                  <a:lnTo>
                    <a:pt x="2070100" y="3026410"/>
                  </a:lnTo>
                  <a:lnTo>
                    <a:pt x="132080" y="3539490"/>
                  </a:lnTo>
                  <a:lnTo>
                    <a:pt x="2001520" y="2815590"/>
                  </a:lnTo>
                  <a:lnTo>
                    <a:pt x="0" y="2703830"/>
                  </a:lnTo>
                  <a:lnTo>
                    <a:pt x="2001520" y="2592070"/>
                  </a:lnTo>
                  <a:lnTo>
                    <a:pt x="132080" y="1868170"/>
                  </a:lnTo>
                  <a:lnTo>
                    <a:pt x="2070100" y="2381250"/>
                  </a:lnTo>
                  <a:lnTo>
                    <a:pt x="516890" y="1115060"/>
                  </a:lnTo>
                  <a:lnTo>
                    <a:pt x="2202180" y="2202180"/>
                  </a:lnTo>
                  <a:lnTo>
                    <a:pt x="1115060" y="516890"/>
                  </a:lnTo>
                  <a:lnTo>
                    <a:pt x="2381250" y="2070100"/>
                  </a:lnTo>
                  <a:lnTo>
                    <a:pt x="1868170" y="132080"/>
                  </a:lnTo>
                  <a:lnTo>
                    <a:pt x="2592070" y="2001520"/>
                  </a:lnTo>
                  <a:lnTo>
                    <a:pt x="2703830" y="0"/>
                  </a:lnTo>
                  <a:close/>
                </a:path>
              </a:pathLst>
            </a:custGeom>
            <a:solidFill>
              <a:srgbClr val="FAFAFA">
                <a:alpha val="9804"/>
              </a:srgbClr>
            </a:solidFill>
          </p:spPr>
        </p:sp>
      </p:grpSp>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183172" y="1697319"/>
            <a:ext cx="6282730" cy="7817877"/>
          </a:xfrm>
          <a:prstGeom prst="rect">
            <a:avLst/>
          </a:prstGeom>
        </p:spPr>
      </p:pic>
      <p:sp>
        <p:nvSpPr>
          <p:cNvPr name="TextBox 6" id="6"/>
          <p:cNvSpPr txBox="true"/>
          <p:nvPr/>
        </p:nvSpPr>
        <p:spPr>
          <a:xfrm rot="0">
            <a:off x="1533356" y="1519865"/>
            <a:ext cx="7610644" cy="1114471"/>
          </a:xfrm>
          <a:prstGeom prst="rect">
            <a:avLst/>
          </a:prstGeom>
        </p:spPr>
        <p:txBody>
          <a:bodyPr anchor="t" rtlCol="false" tIns="0" lIns="0" bIns="0" rIns="0">
            <a:spAutoFit/>
          </a:bodyPr>
          <a:lstStyle/>
          <a:p>
            <a:pPr>
              <a:lnSpc>
                <a:spcPts val="8402"/>
              </a:lnSpc>
            </a:pPr>
            <a:r>
              <a:rPr lang="en-US" sz="8002">
                <a:solidFill>
                  <a:srgbClr val="F5F5EF"/>
                </a:solidFill>
                <a:latin typeface="Raleway Bold"/>
              </a:rPr>
              <a:t>01</a:t>
            </a:r>
            <a:r>
              <a:rPr lang="en-US" sz="8002">
                <a:solidFill>
                  <a:srgbClr val="FFFFFF"/>
                </a:solidFill>
                <a:latin typeface="Raleway Bold"/>
              </a:rPr>
              <a:t> </a:t>
            </a:r>
            <a:r>
              <a:rPr lang="en-US" sz="8002">
                <a:solidFill>
                  <a:srgbClr val="548C55"/>
                </a:solidFill>
                <a:latin typeface="Raleway Bold"/>
              </a:rPr>
              <a:t>Background</a:t>
            </a:r>
          </a:p>
        </p:txBody>
      </p:sp>
      <p:sp>
        <p:nvSpPr>
          <p:cNvPr name="TextBox 7" id="7"/>
          <p:cNvSpPr txBox="true"/>
          <p:nvPr/>
        </p:nvSpPr>
        <p:spPr>
          <a:xfrm rot="0">
            <a:off x="763987" y="3228898"/>
            <a:ext cx="8774774" cy="6487042"/>
          </a:xfrm>
          <a:prstGeom prst="rect">
            <a:avLst/>
          </a:prstGeom>
        </p:spPr>
        <p:txBody>
          <a:bodyPr anchor="t" rtlCol="false" tIns="0" lIns="0" bIns="0" rIns="0">
            <a:spAutoFit/>
          </a:bodyPr>
          <a:lstStyle/>
          <a:p>
            <a:pPr>
              <a:lnSpc>
                <a:spcPts val="4696"/>
              </a:lnSpc>
            </a:pPr>
            <a:r>
              <a:rPr lang="en-US" spc="33" sz="3354">
                <a:solidFill>
                  <a:srgbClr val="FFFFFF"/>
                </a:solidFill>
                <a:latin typeface="Raleway"/>
              </a:rPr>
              <a:t>Hot wheelz vehicle rental is a company which rent cars and motorcycles for short period of time for a fee to their customer. In Malaysia, car rental service becomes the preferred option for most people, especially among students in universities. It is because not all students can afford having their own vehicle and perhaps the university bus or van service doesn’t always help. </a:t>
            </a:r>
          </a:p>
          <a:p>
            <a:pPr>
              <a:lnSpc>
                <a:spcPts val="4696"/>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30454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5019865"/>
            <a:ext cx="18288000" cy="8476870"/>
            <a:chOff x="0" y="0"/>
            <a:chExt cx="13699490" cy="6350000"/>
          </a:xfrm>
        </p:grpSpPr>
        <p:sp>
          <p:nvSpPr>
            <p:cNvPr name="Freeform 3" id="3"/>
            <p:cNvSpPr/>
            <p:nvPr/>
          </p:nvSpPr>
          <p:spPr>
            <a:xfrm>
              <a:off x="0" y="0"/>
              <a:ext cx="13699489" cy="6350000"/>
            </a:xfrm>
            <a:custGeom>
              <a:avLst/>
              <a:gdLst/>
              <a:ahLst/>
              <a:cxnLst/>
              <a:rect r="r" b="b" t="t" l="l"/>
              <a:pathLst>
                <a:path h="6350000" w="13699489">
                  <a:moveTo>
                    <a:pt x="13699489" y="6350000"/>
                  </a:moveTo>
                  <a:lnTo>
                    <a:pt x="0" y="6350000"/>
                  </a:lnTo>
                  <a:lnTo>
                    <a:pt x="0" y="1899920"/>
                  </a:lnTo>
                  <a:cubicBezTo>
                    <a:pt x="0" y="1899920"/>
                    <a:pt x="2849880" y="0"/>
                    <a:pt x="6899910" y="0"/>
                  </a:cubicBezTo>
                  <a:cubicBezTo>
                    <a:pt x="11300460" y="0"/>
                    <a:pt x="13699489" y="1899920"/>
                    <a:pt x="13699489" y="1899920"/>
                  </a:cubicBezTo>
                  <a:lnTo>
                    <a:pt x="13699489" y="6350000"/>
                  </a:lnTo>
                  <a:close/>
                </a:path>
              </a:pathLst>
            </a:custGeom>
            <a:solidFill>
              <a:srgbClr val="FAFAFA">
                <a:alpha val="9804"/>
              </a:srgbClr>
            </a:solidFill>
          </p:spPr>
        </p:sp>
      </p:grpSp>
      <p:sp>
        <p:nvSpPr>
          <p:cNvPr name="TextBox 4" id="4"/>
          <p:cNvSpPr txBox="true"/>
          <p:nvPr/>
        </p:nvSpPr>
        <p:spPr>
          <a:xfrm rot="0">
            <a:off x="3090487" y="874643"/>
            <a:ext cx="11102884" cy="1083991"/>
          </a:xfrm>
          <a:prstGeom prst="rect">
            <a:avLst/>
          </a:prstGeom>
        </p:spPr>
        <p:txBody>
          <a:bodyPr anchor="t" rtlCol="false" tIns="0" lIns="0" bIns="0" rIns="0">
            <a:spAutoFit/>
          </a:bodyPr>
          <a:lstStyle/>
          <a:p>
            <a:pPr>
              <a:lnSpc>
                <a:spcPts val="8297"/>
              </a:lnSpc>
            </a:pPr>
            <a:r>
              <a:rPr lang="en-US" sz="7902">
                <a:solidFill>
                  <a:srgbClr val="548C55"/>
                </a:solidFill>
                <a:latin typeface="Raleway Bold"/>
              </a:rPr>
              <a:t>02</a:t>
            </a:r>
            <a:r>
              <a:rPr lang="en-US" sz="7902">
                <a:solidFill>
                  <a:srgbClr val="FFFFFF"/>
                </a:solidFill>
                <a:latin typeface="Raleway Bold"/>
              </a:rPr>
              <a:t> Problem Statement</a:t>
            </a:r>
          </a:p>
        </p:txBody>
      </p:sp>
      <p:grpSp>
        <p:nvGrpSpPr>
          <p:cNvPr name="Group 5" id="5"/>
          <p:cNvGrpSpPr/>
          <p:nvPr/>
        </p:nvGrpSpPr>
        <p:grpSpPr>
          <a:xfrm rot="0">
            <a:off x="5051004" y="2688709"/>
            <a:ext cx="3590925" cy="6470544"/>
            <a:chOff x="0" y="0"/>
            <a:chExt cx="3044458" cy="5485856"/>
          </a:xfrm>
        </p:grpSpPr>
        <p:sp>
          <p:nvSpPr>
            <p:cNvPr name="Freeform 6" id="6"/>
            <p:cNvSpPr/>
            <p:nvPr/>
          </p:nvSpPr>
          <p:spPr>
            <a:xfrm>
              <a:off x="0" y="0"/>
              <a:ext cx="3044458" cy="5485856"/>
            </a:xfrm>
            <a:custGeom>
              <a:avLst/>
              <a:gdLst/>
              <a:ahLst/>
              <a:cxnLst/>
              <a:rect r="r" b="b" t="t" l="l"/>
              <a:pathLst>
                <a:path h="5485856" w="3044458">
                  <a:moveTo>
                    <a:pt x="0" y="0"/>
                  </a:moveTo>
                  <a:lnTo>
                    <a:pt x="0" y="5485856"/>
                  </a:lnTo>
                  <a:lnTo>
                    <a:pt x="3044458" y="5485856"/>
                  </a:lnTo>
                  <a:lnTo>
                    <a:pt x="3044458" y="0"/>
                  </a:lnTo>
                  <a:lnTo>
                    <a:pt x="0" y="0"/>
                  </a:lnTo>
                  <a:close/>
                  <a:moveTo>
                    <a:pt x="2983498" y="5424896"/>
                  </a:moveTo>
                  <a:lnTo>
                    <a:pt x="59690" y="5424896"/>
                  </a:lnTo>
                  <a:lnTo>
                    <a:pt x="59690" y="59690"/>
                  </a:lnTo>
                  <a:lnTo>
                    <a:pt x="2983498" y="59690"/>
                  </a:lnTo>
                  <a:lnTo>
                    <a:pt x="2983498" y="5424896"/>
                  </a:lnTo>
                  <a:close/>
                </a:path>
              </a:pathLst>
            </a:custGeom>
            <a:solidFill>
              <a:srgbClr val="548C55"/>
            </a:solidFill>
          </p:spPr>
        </p:sp>
      </p:grpSp>
      <p:sp>
        <p:nvSpPr>
          <p:cNvPr name="AutoShape 7" id="7"/>
          <p:cNvSpPr/>
          <p:nvPr/>
        </p:nvSpPr>
        <p:spPr>
          <a:xfrm rot="0">
            <a:off x="5051004" y="2688709"/>
            <a:ext cx="3581400" cy="1476267"/>
          </a:xfrm>
          <a:prstGeom prst="rect">
            <a:avLst/>
          </a:prstGeom>
          <a:solidFill>
            <a:srgbClr val="548C55"/>
          </a:solidFill>
        </p:spPr>
      </p:sp>
      <p:grpSp>
        <p:nvGrpSpPr>
          <p:cNvPr name="Group 8" id="8"/>
          <p:cNvGrpSpPr/>
          <p:nvPr/>
        </p:nvGrpSpPr>
        <p:grpSpPr>
          <a:xfrm rot="0">
            <a:off x="8985250" y="2688709"/>
            <a:ext cx="3590925" cy="6470544"/>
            <a:chOff x="0" y="0"/>
            <a:chExt cx="3044458" cy="5485856"/>
          </a:xfrm>
        </p:grpSpPr>
        <p:sp>
          <p:nvSpPr>
            <p:cNvPr name="Freeform 9" id="9"/>
            <p:cNvSpPr/>
            <p:nvPr/>
          </p:nvSpPr>
          <p:spPr>
            <a:xfrm>
              <a:off x="0" y="0"/>
              <a:ext cx="3044458" cy="5485856"/>
            </a:xfrm>
            <a:custGeom>
              <a:avLst/>
              <a:gdLst/>
              <a:ahLst/>
              <a:cxnLst/>
              <a:rect r="r" b="b" t="t" l="l"/>
              <a:pathLst>
                <a:path h="5485856" w="3044458">
                  <a:moveTo>
                    <a:pt x="0" y="0"/>
                  </a:moveTo>
                  <a:lnTo>
                    <a:pt x="0" y="5485856"/>
                  </a:lnTo>
                  <a:lnTo>
                    <a:pt x="3044458" y="5485856"/>
                  </a:lnTo>
                  <a:lnTo>
                    <a:pt x="3044458" y="0"/>
                  </a:lnTo>
                  <a:lnTo>
                    <a:pt x="0" y="0"/>
                  </a:lnTo>
                  <a:close/>
                  <a:moveTo>
                    <a:pt x="2983498" y="5424896"/>
                  </a:moveTo>
                  <a:lnTo>
                    <a:pt x="59690" y="5424896"/>
                  </a:lnTo>
                  <a:lnTo>
                    <a:pt x="59690" y="59690"/>
                  </a:lnTo>
                  <a:lnTo>
                    <a:pt x="2983498" y="59690"/>
                  </a:lnTo>
                  <a:lnTo>
                    <a:pt x="2983498" y="5424896"/>
                  </a:lnTo>
                  <a:close/>
                </a:path>
              </a:pathLst>
            </a:custGeom>
            <a:solidFill>
              <a:srgbClr val="548C55"/>
            </a:solidFill>
          </p:spPr>
        </p:sp>
      </p:grpSp>
      <p:sp>
        <p:nvSpPr>
          <p:cNvPr name="AutoShape 10" id="10"/>
          <p:cNvSpPr/>
          <p:nvPr/>
        </p:nvSpPr>
        <p:spPr>
          <a:xfrm rot="0">
            <a:off x="8985250" y="2688709"/>
            <a:ext cx="3581400" cy="1476267"/>
          </a:xfrm>
          <a:prstGeom prst="rect">
            <a:avLst/>
          </a:prstGeom>
          <a:solidFill>
            <a:srgbClr val="548C55"/>
          </a:solidFill>
        </p:spPr>
      </p:sp>
      <p:sp>
        <p:nvSpPr>
          <p:cNvPr name="TextBox 11" id="11"/>
          <p:cNvSpPr txBox="true"/>
          <p:nvPr/>
        </p:nvSpPr>
        <p:spPr>
          <a:xfrm rot="0">
            <a:off x="9150404" y="3044049"/>
            <a:ext cx="3260617" cy="687578"/>
          </a:xfrm>
          <a:prstGeom prst="rect">
            <a:avLst/>
          </a:prstGeom>
        </p:spPr>
        <p:txBody>
          <a:bodyPr anchor="t" rtlCol="false" tIns="0" lIns="0" bIns="0" rIns="0">
            <a:spAutoFit/>
          </a:bodyPr>
          <a:lstStyle/>
          <a:p>
            <a:pPr>
              <a:lnSpc>
                <a:spcPts val="2742"/>
              </a:lnSpc>
            </a:pPr>
            <a:r>
              <a:rPr lang="en-US" spc="105" sz="2109">
                <a:solidFill>
                  <a:srgbClr val="021112"/>
                </a:solidFill>
                <a:latin typeface="Roboto Bold"/>
              </a:rPr>
              <a:t>DIFFICULTIES IN FINDING INFORMATION </a:t>
            </a:r>
          </a:p>
        </p:txBody>
      </p:sp>
      <p:grpSp>
        <p:nvGrpSpPr>
          <p:cNvPr name="Group 12" id="12"/>
          <p:cNvGrpSpPr/>
          <p:nvPr/>
        </p:nvGrpSpPr>
        <p:grpSpPr>
          <a:xfrm rot="0">
            <a:off x="12977391" y="2688709"/>
            <a:ext cx="3590925" cy="6470544"/>
            <a:chOff x="0" y="0"/>
            <a:chExt cx="3044458" cy="5485856"/>
          </a:xfrm>
        </p:grpSpPr>
        <p:sp>
          <p:nvSpPr>
            <p:cNvPr name="Freeform 13" id="13"/>
            <p:cNvSpPr/>
            <p:nvPr/>
          </p:nvSpPr>
          <p:spPr>
            <a:xfrm>
              <a:off x="0" y="0"/>
              <a:ext cx="3044458" cy="5485856"/>
            </a:xfrm>
            <a:custGeom>
              <a:avLst/>
              <a:gdLst/>
              <a:ahLst/>
              <a:cxnLst/>
              <a:rect r="r" b="b" t="t" l="l"/>
              <a:pathLst>
                <a:path h="5485856" w="3044458">
                  <a:moveTo>
                    <a:pt x="0" y="0"/>
                  </a:moveTo>
                  <a:lnTo>
                    <a:pt x="0" y="5485856"/>
                  </a:lnTo>
                  <a:lnTo>
                    <a:pt x="3044458" y="5485856"/>
                  </a:lnTo>
                  <a:lnTo>
                    <a:pt x="3044458" y="0"/>
                  </a:lnTo>
                  <a:lnTo>
                    <a:pt x="0" y="0"/>
                  </a:lnTo>
                  <a:close/>
                  <a:moveTo>
                    <a:pt x="2983498" y="5424896"/>
                  </a:moveTo>
                  <a:lnTo>
                    <a:pt x="59690" y="5424896"/>
                  </a:lnTo>
                  <a:lnTo>
                    <a:pt x="59690" y="59690"/>
                  </a:lnTo>
                  <a:lnTo>
                    <a:pt x="2983498" y="59690"/>
                  </a:lnTo>
                  <a:lnTo>
                    <a:pt x="2983498" y="5424896"/>
                  </a:lnTo>
                  <a:close/>
                </a:path>
              </a:pathLst>
            </a:custGeom>
            <a:solidFill>
              <a:srgbClr val="548C55"/>
            </a:solidFill>
          </p:spPr>
        </p:sp>
      </p:grpSp>
      <p:sp>
        <p:nvSpPr>
          <p:cNvPr name="AutoShape 14" id="14"/>
          <p:cNvSpPr/>
          <p:nvPr/>
        </p:nvSpPr>
        <p:spPr>
          <a:xfrm rot="0">
            <a:off x="12977391" y="2688709"/>
            <a:ext cx="3581400" cy="1476267"/>
          </a:xfrm>
          <a:prstGeom prst="rect">
            <a:avLst/>
          </a:prstGeom>
          <a:solidFill>
            <a:srgbClr val="548C55"/>
          </a:solidFill>
        </p:spPr>
      </p:sp>
      <p:sp>
        <p:nvSpPr>
          <p:cNvPr name="TextBox 15" id="15"/>
          <p:cNvSpPr txBox="true"/>
          <p:nvPr/>
        </p:nvSpPr>
        <p:spPr>
          <a:xfrm rot="0">
            <a:off x="13490577" y="3044049"/>
            <a:ext cx="2555030" cy="687578"/>
          </a:xfrm>
          <a:prstGeom prst="rect">
            <a:avLst/>
          </a:prstGeom>
        </p:spPr>
        <p:txBody>
          <a:bodyPr anchor="t" rtlCol="false" tIns="0" lIns="0" bIns="0" rIns="0">
            <a:spAutoFit/>
          </a:bodyPr>
          <a:lstStyle/>
          <a:p>
            <a:pPr algn="l">
              <a:lnSpc>
                <a:spcPts val="2742"/>
              </a:lnSpc>
            </a:pPr>
            <a:r>
              <a:rPr lang="en-US" spc="105" sz="2109">
                <a:solidFill>
                  <a:srgbClr val="021112"/>
                </a:solidFill>
                <a:latin typeface="Roboto Bold"/>
              </a:rPr>
              <a:t>RISK OF POSSIBLE FILE LOSS</a:t>
            </a:r>
          </a:p>
        </p:txBody>
      </p:sp>
      <p:grpSp>
        <p:nvGrpSpPr>
          <p:cNvPr name="Group 16" id="16"/>
          <p:cNvGrpSpPr/>
          <p:nvPr/>
        </p:nvGrpSpPr>
        <p:grpSpPr>
          <a:xfrm rot="0">
            <a:off x="1028700" y="2717284"/>
            <a:ext cx="3590925" cy="6441969"/>
            <a:chOff x="0" y="0"/>
            <a:chExt cx="3044458" cy="5461630"/>
          </a:xfrm>
        </p:grpSpPr>
        <p:sp>
          <p:nvSpPr>
            <p:cNvPr name="Freeform 17" id="17"/>
            <p:cNvSpPr/>
            <p:nvPr/>
          </p:nvSpPr>
          <p:spPr>
            <a:xfrm>
              <a:off x="0" y="0"/>
              <a:ext cx="3044458" cy="5461630"/>
            </a:xfrm>
            <a:custGeom>
              <a:avLst/>
              <a:gdLst/>
              <a:ahLst/>
              <a:cxnLst/>
              <a:rect r="r" b="b" t="t" l="l"/>
              <a:pathLst>
                <a:path h="5461630" w="3044458">
                  <a:moveTo>
                    <a:pt x="0" y="0"/>
                  </a:moveTo>
                  <a:lnTo>
                    <a:pt x="0" y="5461630"/>
                  </a:lnTo>
                  <a:lnTo>
                    <a:pt x="3044458" y="5461630"/>
                  </a:lnTo>
                  <a:lnTo>
                    <a:pt x="3044458" y="0"/>
                  </a:lnTo>
                  <a:lnTo>
                    <a:pt x="0" y="0"/>
                  </a:lnTo>
                  <a:close/>
                  <a:moveTo>
                    <a:pt x="2983498" y="5400670"/>
                  </a:moveTo>
                  <a:lnTo>
                    <a:pt x="59690" y="5400670"/>
                  </a:lnTo>
                  <a:lnTo>
                    <a:pt x="59690" y="59690"/>
                  </a:lnTo>
                  <a:lnTo>
                    <a:pt x="2983498" y="59690"/>
                  </a:lnTo>
                  <a:lnTo>
                    <a:pt x="2983498" y="5400670"/>
                  </a:lnTo>
                  <a:close/>
                </a:path>
              </a:pathLst>
            </a:custGeom>
            <a:solidFill>
              <a:srgbClr val="548C55"/>
            </a:solidFill>
          </p:spPr>
        </p:sp>
      </p:grpSp>
      <p:sp>
        <p:nvSpPr>
          <p:cNvPr name="AutoShape 18" id="18"/>
          <p:cNvSpPr/>
          <p:nvPr/>
        </p:nvSpPr>
        <p:spPr>
          <a:xfrm rot="0">
            <a:off x="1028700" y="2717284"/>
            <a:ext cx="3581400" cy="1476267"/>
          </a:xfrm>
          <a:prstGeom prst="rect">
            <a:avLst/>
          </a:prstGeom>
          <a:solidFill>
            <a:srgbClr val="548C55"/>
          </a:solidFill>
        </p:spPr>
      </p:sp>
      <p:sp>
        <p:nvSpPr>
          <p:cNvPr name="TextBox 19" id="19"/>
          <p:cNvSpPr txBox="true"/>
          <p:nvPr/>
        </p:nvSpPr>
        <p:spPr>
          <a:xfrm rot="0">
            <a:off x="1136538" y="4353092"/>
            <a:ext cx="3260617" cy="4429760"/>
          </a:xfrm>
          <a:prstGeom prst="rect">
            <a:avLst/>
          </a:prstGeom>
        </p:spPr>
        <p:txBody>
          <a:bodyPr anchor="t" rtlCol="false" tIns="0" lIns="0" bIns="0" rIns="0">
            <a:spAutoFit/>
          </a:bodyPr>
          <a:lstStyle/>
          <a:p>
            <a:pPr marL="518158" indent="-259079" lvl="1">
              <a:lnSpc>
                <a:spcPts val="3599"/>
              </a:lnSpc>
              <a:buFont typeface="Arial"/>
              <a:buChar char="•"/>
            </a:pPr>
            <a:r>
              <a:rPr lang="en-US" spc="47" sz="2399">
                <a:solidFill>
                  <a:srgbClr val="F4EAD2"/>
                </a:solidFill>
                <a:latin typeface="Roboto"/>
              </a:rPr>
              <a:t>consumes a massive amount of paperwork</a:t>
            </a:r>
          </a:p>
          <a:p>
            <a:pPr marL="518158" indent="-259079" lvl="1">
              <a:lnSpc>
                <a:spcPts val="3599"/>
              </a:lnSpc>
              <a:buFont typeface="Arial"/>
              <a:buChar char="•"/>
            </a:pPr>
            <a:r>
              <a:rPr lang="en-US" spc="47" sz="2399">
                <a:solidFill>
                  <a:srgbClr val="F4EAD2"/>
                </a:solidFill>
                <a:latin typeface="Roboto"/>
              </a:rPr>
              <a:t>presence of redundant data or files</a:t>
            </a:r>
          </a:p>
          <a:p>
            <a:pPr algn="l" marL="518158" indent="-259079" lvl="1">
              <a:lnSpc>
                <a:spcPts val="3599"/>
              </a:lnSpc>
              <a:buFont typeface="Arial"/>
              <a:buChar char="•"/>
            </a:pPr>
            <a:r>
              <a:rPr lang="en-US" spc="47" sz="2399">
                <a:solidFill>
                  <a:srgbClr val="F4EAD2"/>
                </a:solidFill>
                <a:latin typeface="Roboto"/>
              </a:rPr>
              <a:t>uses more manpower, which increases the risk of human error.</a:t>
            </a:r>
          </a:p>
        </p:txBody>
      </p:sp>
      <p:sp>
        <p:nvSpPr>
          <p:cNvPr name="TextBox 20" id="20"/>
          <p:cNvSpPr txBox="true"/>
          <p:nvPr/>
        </p:nvSpPr>
        <p:spPr>
          <a:xfrm rot="0">
            <a:off x="1251170" y="2791567"/>
            <a:ext cx="2967389" cy="1373408"/>
          </a:xfrm>
          <a:prstGeom prst="rect">
            <a:avLst/>
          </a:prstGeom>
        </p:spPr>
        <p:txBody>
          <a:bodyPr anchor="t" rtlCol="false" tIns="0" lIns="0" bIns="0" rIns="0">
            <a:spAutoFit/>
          </a:bodyPr>
          <a:lstStyle/>
          <a:p>
            <a:pPr>
              <a:lnSpc>
                <a:spcPts val="2739"/>
              </a:lnSpc>
            </a:pPr>
            <a:r>
              <a:rPr lang="en-US" spc="105" sz="2107">
                <a:solidFill>
                  <a:srgbClr val="021112"/>
                </a:solidFill>
                <a:latin typeface="Roboto Bold"/>
              </a:rPr>
              <a:t>DIFFICULTIES IN RECORDING LARGE AMOUNTS OF DATA AT ONE TIME </a:t>
            </a:r>
          </a:p>
        </p:txBody>
      </p:sp>
      <p:sp>
        <p:nvSpPr>
          <p:cNvPr name="TextBox 21" id="21"/>
          <p:cNvSpPr txBox="true"/>
          <p:nvPr/>
        </p:nvSpPr>
        <p:spPr>
          <a:xfrm rot="0">
            <a:off x="5408525" y="2872584"/>
            <a:ext cx="3063487" cy="1030508"/>
          </a:xfrm>
          <a:prstGeom prst="rect">
            <a:avLst/>
          </a:prstGeom>
        </p:spPr>
        <p:txBody>
          <a:bodyPr anchor="t" rtlCol="false" tIns="0" lIns="0" bIns="0" rIns="0">
            <a:spAutoFit/>
          </a:bodyPr>
          <a:lstStyle/>
          <a:p>
            <a:pPr algn="l">
              <a:lnSpc>
                <a:spcPts val="2739"/>
              </a:lnSpc>
            </a:pPr>
            <a:r>
              <a:rPr lang="en-US" spc="105" sz="2107">
                <a:solidFill>
                  <a:srgbClr val="021112"/>
                </a:solidFill>
                <a:latin typeface="Roboto Bold"/>
              </a:rPr>
              <a:t>DIFFICULTIES IN FINDING THE RIGHT CAR RENTAL SERVICE</a:t>
            </a:r>
          </a:p>
        </p:txBody>
      </p:sp>
      <p:sp>
        <p:nvSpPr>
          <p:cNvPr name="TextBox 22" id="22"/>
          <p:cNvSpPr txBox="true"/>
          <p:nvPr/>
        </p:nvSpPr>
        <p:spPr>
          <a:xfrm rot="0">
            <a:off x="5216158" y="4353092"/>
            <a:ext cx="3260617" cy="4429760"/>
          </a:xfrm>
          <a:prstGeom prst="rect">
            <a:avLst/>
          </a:prstGeom>
        </p:spPr>
        <p:txBody>
          <a:bodyPr anchor="t" rtlCol="false" tIns="0" lIns="0" bIns="0" rIns="0">
            <a:spAutoFit/>
          </a:bodyPr>
          <a:lstStyle/>
          <a:p>
            <a:pPr marL="518158" indent="-259079" lvl="1">
              <a:lnSpc>
                <a:spcPts val="3599"/>
              </a:lnSpc>
              <a:buFont typeface="Arial"/>
              <a:buChar char="•"/>
            </a:pPr>
            <a:r>
              <a:rPr lang="en-US" spc="47" sz="2399">
                <a:solidFill>
                  <a:srgbClr val="F4EAD2"/>
                </a:solidFill>
                <a:latin typeface="Roboto"/>
              </a:rPr>
              <a:t>clients have to go directly to the office to rent a vehicle</a:t>
            </a:r>
          </a:p>
          <a:p>
            <a:pPr algn="l" marL="518158" indent="-259079" lvl="1">
              <a:lnSpc>
                <a:spcPts val="3599"/>
              </a:lnSpc>
              <a:buFont typeface="Arial"/>
              <a:buChar char="•"/>
            </a:pPr>
            <a:r>
              <a:rPr lang="en-US" spc="47" sz="2399">
                <a:solidFill>
                  <a:srgbClr val="F4EAD2"/>
                </a:solidFill>
                <a:latin typeface="Roboto"/>
              </a:rPr>
              <a:t>it is hard for students to find rental cars as all car rental services are located outside of campus</a:t>
            </a:r>
          </a:p>
        </p:txBody>
      </p:sp>
      <p:sp>
        <p:nvSpPr>
          <p:cNvPr name="TextBox 23" id="23"/>
          <p:cNvSpPr txBox="true"/>
          <p:nvPr/>
        </p:nvSpPr>
        <p:spPr>
          <a:xfrm rot="0">
            <a:off x="9150404" y="4353092"/>
            <a:ext cx="3260617" cy="4429760"/>
          </a:xfrm>
          <a:prstGeom prst="rect">
            <a:avLst/>
          </a:prstGeom>
        </p:spPr>
        <p:txBody>
          <a:bodyPr anchor="t" rtlCol="false" tIns="0" lIns="0" bIns="0" rIns="0">
            <a:spAutoFit/>
          </a:bodyPr>
          <a:lstStyle/>
          <a:p>
            <a:pPr marL="518158" indent="-259079" lvl="1">
              <a:lnSpc>
                <a:spcPts val="3599"/>
              </a:lnSpc>
              <a:buFont typeface="Arial"/>
              <a:buChar char="•"/>
            </a:pPr>
            <a:r>
              <a:rPr lang="en-US" spc="47" sz="2399">
                <a:solidFill>
                  <a:srgbClr val="F4EAD2"/>
                </a:solidFill>
                <a:latin typeface="Roboto"/>
              </a:rPr>
              <a:t>staff had to go through a large paper filing system to locate files. </a:t>
            </a:r>
          </a:p>
          <a:p>
            <a:pPr algn="l" marL="518158" indent="-259079" lvl="1">
              <a:lnSpc>
                <a:spcPts val="3599"/>
              </a:lnSpc>
              <a:buFont typeface="Arial"/>
              <a:buChar char="•"/>
            </a:pPr>
            <a:r>
              <a:rPr lang="en-US" spc="47" sz="2399">
                <a:solidFill>
                  <a:srgbClr val="F4EAD2"/>
                </a:solidFill>
                <a:latin typeface="Roboto"/>
              </a:rPr>
              <a:t>the customer didn't know whether any vehicles were available, so they had to go to the office to find out</a:t>
            </a:r>
          </a:p>
        </p:txBody>
      </p:sp>
      <p:sp>
        <p:nvSpPr>
          <p:cNvPr name="TextBox 24" id="24"/>
          <p:cNvSpPr txBox="true"/>
          <p:nvPr/>
        </p:nvSpPr>
        <p:spPr>
          <a:xfrm rot="0">
            <a:off x="12983428" y="4117350"/>
            <a:ext cx="3260617" cy="4874261"/>
          </a:xfrm>
          <a:prstGeom prst="rect">
            <a:avLst/>
          </a:prstGeom>
        </p:spPr>
        <p:txBody>
          <a:bodyPr anchor="t" rtlCol="false" tIns="0" lIns="0" bIns="0" rIns="0">
            <a:spAutoFit/>
          </a:bodyPr>
          <a:lstStyle/>
          <a:p>
            <a:pPr marL="518158" indent="-259079" lvl="1">
              <a:lnSpc>
                <a:spcPts val="3599"/>
              </a:lnSpc>
              <a:buFont typeface="Arial"/>
              <a:buChar char="•"/>
            </a:pPr>
            <a:r>
              <a:rPr lang="en-US" spc="47" sz="2399">
                <a:solidFill>
                  <a:srgbClr val="F4EAD2"/>
                </a:solidFill>
                <a:latin typeface="Roboto"/>
              </a:rPr>
              <a:t>there is a risk of possible file loss as the files could be placed incorrectly</a:t>
            </a:r>
          </a:p>
          <a:p>
            <a:pPr algn="l" marL="518158" indent="-259079" lvl="1">
              <a:lnSpc>
                <a:spcPts val="3599"/>
              </a:lnSpc>
              <a:buFont typeface="Arial"/>
              <a:buChar char="•"/>
            </a:pPr>
            <a:r>
              <a:rPr lang="en-US" spc="47" sz="2399">
                <a:solidFill>
                  <a:srgbClr val="F4EAD2"/>
                </a:solidFill>
                <a:latin typeface="Roboto"/>
              </a:rPr>
              <a:t>it is not safe as it can be stolen and will result in the potential for permanent data loss.</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304543"/>
        </a:solidFill>
      </p:bgPr>
    </p:bg>
    <p:spTree>
      <p:nvGrpSpPr>
        <p:cNvPr id="1" name=""/>
        <p:cNvGrpSpPr/>
        <p:nvPr/>
      </p:nvGrpSpPr>
      <p:grpSpPr>
        <a:xfrm>
          <a:off x="0" y="0"/>
          <a:ext cx="0" cy="0"/>
          <a:chOff x="0" y="0"/>
          <a:chExt cx="0" cy="0"/>
        </a:xfrm>
      </p:grpSpPr>
      <p:grpSp>
        <p:nvGrpSpPr>
          <p:cNvPr name="Group 2" id="2"/>
          <p:cNvGrpSpPr/>
          <p:nvPr/>
        </p:nvGrpSpPr>
        <p:grpSpPr>
          <a:xfrm rot="-5400000">
            <a:off x="6154250" y="4742236"/>
            <a:ext cx="6117395" cy="137895"/>
            <a:chOff x="0" y="0"/>
            <a:chExt cx="25353205" cy="571500"/>
          </a:xfrm>
        </p:grpSpPr>
        <p:sp>
          <p:nvSpPr>
            <p:cNvPr name="Freeform 3" id="3"/>
            <p:cNvSpPr/>
            <p:nvPr/>
          </p:nvSpPr>
          <p:spPr>
            <a:xfrm>
              <a:off x="0" y="255270"/>
              <a:ext cx="25353204" cy="69850"/>
            </a:xfrm>
            <a:custGeom>
              <a:avLst/>
              <a:gdLst/>
              <a:ahLst/>
              <a:cxnLst/>
              <a:rect r="r" b="b" t="t" l="l"/>
              <a:pathLst>
                <a:path h="69850" w="25353204">
                  <a:moveTo>
                    <a:pt x="25062374" y="0"/>
                  </a:moveTo>
                  <a:lnTo>
                    <a:pt x="0" y="0"/>
                  </a:lnTo>
                  <a:lnTo>
                    <a:pt x="0" y="69850"/>
                  </a:lnTo>
                  <a:lnTo>
                    <a:pt x="25353204" y="69850"/>
                  </a:lnTo>
                  <a:lnTo>
                    <a:pt x="25353204" y="0"/>
                  </a:lnTo>
                  <a:close/>
                </a:path>
              </a:pathLst>
            </a:custGeom>
            <a:solidFill>
              <a:srgbClr val="F5F5EF"/>
            </a:solidFill>
          </p:spPr>
        </p:sp>
      </p:grpSp>
      <p:sp>
        <p:nvSpPr>
          <p:cNvPr name="TextBox 4" id="4"/>
          <p:cNvSpPr txBox="true"/>
          <p:nvPr/>
        </p:nvSpPr>
        <p:spPr>
          <a:xfrm rot="0">
            <a:off x="9969748" y="3558926"/>
            <a:ext cx="7611417" cy="3648710"/>
          </a:xfrm>
          <a:prstGeom prst="rect">
            <a:avLst/>
          </a:prstGeom>
        </p:spPr>
        <p:txBody>
          <a:bodyPr anchor="t" rtlCol="false" tIns="0" lIns="0" bIns="0" rIns="0">
            <a:spAutoFit/>
          </a:bodyPr>
          <a:lstStyle/>
          <a:p>
            <a:pPr>
              <a:lnSpc>
                <a:spcPts val="3639"/>
              </a:lnSpc>
            </a:pPr>
            <a:r>
              <a:rPr lang="en-US" spc="25" sz="2599">
                <a:solidFill>
                  <a:srgbClr val="FFFFFF"/>
                </a:solidFill>
                <a:latin typeface="Raleway Bold"/>
              </a:rPr>
              <a:t>Customer</a:t>
            </a:r>
          </a:p>
          <a:p>
            <a:pPr marL="561339" indent="-280669" lvl="1">
              <a:lnSpc>
                <a:spcPts val="3639"/>
              </a:lnSpc>
              <a:buFont typeface="Arial"/>
              <a:buChar char="•"/>
            </a:pPr>
            <a:r>
              <a:rPr lang="en-US" spc="25" sz="2599">
                <a:solidFill>
                  <a:srgbClr val="FFFFFF"/>
                </a:solidFill>
                <a:latin typeface="Raleway"/>
              </a:rPr>
              <a:t>Register, login to system, book car, give feedback and search their booking details.</a:t>
            </a:r>
          </a:p>
          <a:p>
            <a:pPr>
              <a:lnSpc>
                <a:spcPts val="3639"/>
              </a:lnSpc>
            </a:pPr>
            <a:r>
              <a:rPr lang="en-US" spc="25" sz="2599">
                <a:solidFill>
                  <a:srgbClr val="FFFFFF"/>
                </a:solidFill>
                <a:latin typeface="Raleway Bold"/>
              </a:rPr>
              <a:t>Admin</a:t>
            </a:r>
          </a:p>
          <a:p>
            <a:pPr marL="561339" indent="-280669" lvl="1">
              <a:lnSpc>
                <a:spcPts val="3639"/>
              </a:lnSpc>
              <a:buFont typeface="Arial"/>
              <a:buChar char="•"/>
            </a:pPr>
            <a:r>
              <a:rPr lang="en-US" spc="25" sz="2599">
                <a:solidFill>
                  <a:srgbClr val="FFFFFF"/>
                </a:solidFill>
                <a:latin typeface="Raleway Bold"/>
              </a:rPr>
              <a:t>A</a:t>
            </a:r>
            <a:r>
              <a:rPr lang="en-US" spc="25" sz="2599">
                <a:solidFill>
                  <a:srgbClr val="FFFFFF"/>
                </a:solidFill>
                <a:latin typeface="Raleway"/>
              </a:rPr>
              <a:t>dd, update, delete and display car availability,  login to admin's section, display booking list, display feedback list, get booking and rent car to the customer. </a:t>
            </a:r>
          </a:p>
        </p:txBody>
      </p:sp>
      <p:sp>
        <p:nvSpPr>
          <p:cNvPr name="TextBox 5" id="5"/>
          <p:cNvSpPr txBox="true"/>
          <p:nvPr/>
        </p:nvSpPr>
        <p:spPr>
          <a:xfrm rot="0">
            <a:off x="541874" y="3176307"/>
            <a:ext cx="8024404" cy="5477510"/>
          </a:xfrm>
          <a:prstGeom prst="rect">
            <a:avLst/>
          </a:prstGeom>
        </p:spPr>
        <p:txBody>
          <a:bodyPr anchor="t" rtlCol="false" tIns="0" lIns="0" bIns="0" rIns="0">
            <a:spAutoFit/>
          </a:bodyPr>
          <a:lstStyle/>
          <a:p>
            <a:pPr marL="561339" indent="-280669" lvl="1">
              <a:lnSpc>
                <a:spcPts val="3639"/>
              </a:lnSpc>
              <a:buFont typeface="Arial"/>
              <a:buChar char="•"/>
            </a:pPr>
            <a:r>
              <a:rPr lang="en-US" spc="25" sz="2599">
                <a:solidFill>
                  <a:srgbClr val="FFFFFF"/>
                </a:solidFill>
                <a:latin typeface="Raleway"/>
              </a:rPr>
              <a:t>To reduce the amount of paperwork and to store a vast volume of data in a database that eliminates clumsiness. </a:t>
            </a:r>
          </a:p>
          <a:p>
            <a:pPr marL="561339" indent="-280669" lvl="1">
              <a:lnSpc>
                <a:spcPts val="3639"/>
              </a:lnSpc>
              <a:buFont typeface="Arial"/>
              <a:buChar char="•"/>
            </a:pPr>
            <a:r>
              <a:rPr lang="en-US" spc="25" sz="2599">
                <a:solidFill>
                  <a:srgbClr val="FFFFFF"/>
                </a:solidFill>
                <a:latin typeface="Raleway"/>
              </a:rPr>
              <a:t>To develop a system that will provide a car rental service that will help clients/students who do not own a vehicle to get around.</a:t>
            </a:r>
          </a:p>
          <a:p>
            <a:pPr marL="561339" indent="-280669" lvl="1">
              <a:lnSpc>
                <a:spcPts val="3639"/>
              </a:lnSpc>
              <a:buFont typeface="Arial"/>
              <a:buChar char="•"/>
            </a:pPr>
            <a:r>
              <a:rPr lang="en-US" spc="25" sz="2599">
                <a:solidFill>
                  <a:srgbClr val="FFFFFF"/>
                </a:solidFill>
                <a:latin typeface="Raleway"/>
              </a:rPr>
              <a:t>To create a user-friendly system that can easily store and provide information to administrators and customers.</a:t>
            </a:r>
          </a:p>
          <a:p>
            <a:pPr marL="561339" indent="-280669" lvl="1">
              <a:lnSpc>
                <a:spcPts val="3639"/>
              </a:lnSpc>
              <a:buFont typeface="Arial"/>
              <a:buChar char="•"/>
            </a:pPr>
            <a:r>
              <a:rPr lang="en-US" spc="25" sz="2599">
                <a:solidFill>
                  <a:srgbClr val="FFFFFF"/>
                </a:solidFill>
                <a:latin typeface="Raleway"/>
              </a:rPr>
              <a:t>To produce a system that is free from risk of possible file loss and will have backup files, so that the important data were safe.</a:t>
            </a:r>
          </a:p>
        </p:txBody>
      </p:sp>
      <p:sp>
        <p:nvSpPr>
          <p:cNvPr name="TextBox 6" id="6"/>
          <p:cNvSpPr txBox="true"/>
          <p:nvPr/>
        </p:nvSpPr>
        <p:spPr>
          <a:xfrm rot="0">
            <a:off x="1028700" y="1678070"/>
            <a:ext cx="5908813" cy="1023667"/>
          </a:xfrm>
          <a:prstGeom prst="rect">
            <a:avLst/>
          </a:prstGeom>
        </p:spPr>
        <p:txBody>
          <a:bodyPr anchor="t" rtlCol="false" tIns="0" lIns="0" bIns="0" rIns="0">
            <a:spAutoFit/>
          </a:bodyPr>
          <a:lstStyle/>
          <a:p>
            <a:pPr>
              <a:lnSpc>
                <a:spcPts val="7772"/>
              </a:lnSpc>
            </a:pPr>
            <a:r>
              <a:rPr lang="en-US" sz="7402">
                <a:solidFill>
                  <a:srgbClr val="548C55"/>
                </a:solidFill>
                <a:latin typeface="Raleway Bold"/>
              </a:rPr>
              <a:t>03 </a:t>
            </a:r>
            <a:r>
              <a:rPr lang="en-US" sz="7402">
                <a:solidFill>
                  <a:srgbClr val="FFFFFF"/>
                </a:solidFill>
                <a:latin typeface="Raleway Bold"/>
              </a:rPr>
              <a:t>Objective</a:t>
            </a:r>
          </a:p>
        </p:txBody>
      </p:sp>
      <p:sp>
        <p:nvSpPr>
          <p:cNvPr name="TextBox 7" id="7"/>
          <p:cNvSpPr txBox="true"/>
          <p:nvPr/>
        </p:nvSpPr>
        <p:spPr>
          <a:xfrm rot="0">
            <a:off x="11654493" y="1678070"/>
            <a:ext cx="4241927" cy="1023667"/>
          </a:xfrm>
          <a:prstGeom prst="rect">
            <a:avLst/>
          </a:prstGeom>
        </p:spPr>
        <p:txBody>
          <a:bodyPr anchor="t" rtlCol="false" tIns="0" lIns="0" bIns="0" rIns="0">
            <a:spAutoFit/>
          </a:bodyPr>
          <a:lstStyle/>
          <a:p>
            <a:pPr>
              <a:lnSpc>
                <a:spcPts val="7772"/>
              </a:lnSpc>
            </a:pPr>
            <a:r>
              <a:rPr lang="en-US" sz="7402">
                <a:solidFill>
                  <a:srgbClr val="FFFFFF"/>
                </a:solidFill>
                <a:latin typeface="Raleway Bold"/>
              </a:rPr>
              <a:t>04 </a:t>
            </a:r>
            <a:r>
              <a:rPr lang="en-US" sz="7402">
                <a:solidFill>
                  <a:srgbClr val="548C55"/>
                </a:solidFill>
                <a:latin typeface="Raleway Bold"/>
              </a:rPr>
              <a:t>Scope</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F5F5EF"/>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47979" y="3151000"/>
            <a:ext cx="5488578" cy="7861040"/>
            <a:chOff x="0" y="0"/>
            <a:chExt cx="4433570" cy="6350000"/>
          </a:xfrm>
        </p:grpSpPr>
        <p:sp>
          <p:nvSpPr>
            <p:cNvPr name="Freeform 3" id="3"/>
            <p:cNvSpPr/>
            <p:nvPr/>
          </p:nvSpPr>
          <p:spPr>
            <a:xfrm>
              <a:off x="0" y="0"/>
              <a:ext cx="4433570" cy="6350000"/>
            </a:xfrm>
            <a:custGeom>
              <a:avLst/>
              <a:gdLst/>
              <a:ahLst/>
              <a:cxnLst/>
              <a:rect r="r" b="b" t="t" l="l"/>
              <a:pathLst>
                <a:path h="6350000" w="443357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solidFill>
              <a:srgbClr val="737373">
                <a:alpha val="9804"/>
              </a:srgbClr>
            </a:solidFill>
          </p:spPr>
        </p:sp>
      </p:grpSp>
      <p:grpSp>
        <p:nvGrpSpPr>
          <p:cNvPr name="Group 4" id="4"/>
          <p:cNvGrpSpPr>
            <a:grpSpLocks noChangeAspect="true"/>
          </p:cNvGrpSpPr>
          <p:nvPr/>
        </p:nvGrpSpPr>
        <p:grpSpPr>
          <a:xfrm rot="0">
            <a:off x="6399711" y="2945049"/>
            <a:ext cx="5488578" cy="7861040"/>
            <a:chOff x="0" y="0"/>
            <a:chExt cx="4433570" cy="6350000"/>
          </a:xfrm>
        </p:grpSpPr>
        <p:sp>
          <p:nvSpPr>
            <p:cNvPr name="Freeform 5" id="5"/>
            <p:cNvSpPr/>
            <p:nvPr/>
          </p:nvSpPr>
          <p:spPr>
            <a:xfrm>
              <a:off x="0" y="0"/>
              <a:ext cx="4433570" cy="6350000"/>
            </a:xfrm>
            <a:custGeom>
              <a:avLst/>
              <a:gdLst/>
              <a:ahLst/>
              <a:cxnLst/>
              <a:rect r="r" b="b" t="t" l="l"/>
              <a:pathLst>
                <a:path h="6350000" w="443357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solidFill>
              <a:srgbClr val="737373">
                <a:alpha val="9804"/>
              </a:srgbClr>
            </a:solidFill>
          </p:spPr>
        </p:sp>
      </p:grpSp>
      <p:grpSp>
        <p:nvGrpSpPr>
          <p:cNvPr name="Group 6" id="6"/>
          <p:cNvGrpSpPr>
            <a:grpSpLocks noChangeAspect="true"/>
          </p:cNvGrpSpPr>
          <p:nvPr/>
        </p:nvGrpSpPr>
        <p:grpSpPr>
          <a:xfrm rot="0">
            <a:off x="12151443" y="2945049"/>
            <a:ext cx="5488578" cy="7861040"/>
            <a:chOff x="0" y="0"/>
            <a:chExt cx="4433570" cy="6350000"/>
          </a:xfrm>
        </p:grpSpPr>
        <p:sp>
          <p:nvSpPr>
            <p:cNvPr name="Freeform 7" id="7"/>
            <p:cNvSpPr/>
            <p:nvPr/>
          </p:nvSpPr>
          <p:spPr>
            <a:xfrm>
              <a:off x="0" y="0"/>
              <a:ext cx="4433570" cy="6350000"/>
            </a:xfrm>
            <a:custGeom>
              <a:avLst/>
              <a:gdLst/>
              <a:ahLst/>
              <a:cxnLst/>
              <a:rect r="r" b="b" t="t" l="l"/>
              <a:pathLst>
                <a:path h="6350000" w="443357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solidFill>
              <a:srgbClr val="737373">
                <a:alpha val="9804"/>
              </a:srgbClr>
            </a:solidFill>
          </p:spPr>
        </p:sp>
      </p:grpSp>
      <p:grpSp>
        <p:nvGrpSpPr>
          <p:cNvPr name="Group 8" id="8"/>
          <p:cNvGrpSpPr/>
          <p:nvPr/>
        </p:nvGrpSpPr>
        <p:grpSpPr>
          <a:xfrm rot="0">
            <a:off x="-382347" y="9757205"/>
            <a:ext cx="18288000" cy="1620690"/>
            <a:chOff x="0" y="0"/>
            <a:chExt cx="6186311" cy="548233"/>
          </a:xfrm>
        </p:grpSpPr>
        <p:sp>
          <p:nvSpPr>
            <p:cNvPr name="Freeform 9" id="9"/>
            <p:cNvSpPr/>
            <p:nvPr/>
          </p:nvSpPr>
          <p:spPr>
            <a:xfrm>
              <a:off x="0" y="0"/>
              <a:ext cx="6186311" cy="548233"/>
            </a:xfrm>
            <a:custGeom>
              <a:avLst/>
              <a:gdLst/>
              <a:ahLst/>
              <a:cxnLst/>
              <a:rect r="r" b="b" t="t" l="l"/>
              <a:pathLst>
                <a:path h="548233" w="6186311">
                  <a:moveTo>
                    <a:pt x="0" y="0"/>
                  </a:moveTo>
                  <a:lnTo>
                    <a:pt x="6186311" y="0"/>
                  </a:lnTo>
                  <a:lnTo>
                    <a:pt x="6186311" y="548233"/>
                  </a:lnTo>
                  <a:lnTo>
                    <a:pt x="0" y="548233"/>
                  </a:lnTo>
                  <a:close/>
                </a:path>
              </a:pathLst>
            </a:custGeom>
            <a:solidFill>
              <a:srgbClr val="304543"/>
            </a:solidFill>
          </p:spPr>
        </p:sp>
      </p:grpSp>
      <p:sp>
        <p:nvSpPr>
          <p:cNvPr name="TextBox 10" id="10"/>
          <p:cNvSpPr txBox="true"/>
          <p:nvPr/>
        </p:nvSpPr>
        <p:spPr>
          <a:xfrm rot="0">
            <a:off x="1141707" y="4660695"/>
            <a:ext cx="4501122" cy="4874261"/>
          </a:xfrm>
          <a:prstGeom prst="rect">
            <a:avLst/>
          </a:prstGeom>
        </p:spPr>
        <p:txBody>
          <a:bodyPr anchor="t" rtlCol="false" tIns="0" lIns="0" bIns="0" rIns="0">
            <a:spAutoFit/>
          </a:bodyPr>
          <a:lstStyle/>
          <a:p>
            <a:pPr marL="518158" indent="-259079" lvl="1">
              <a:lnSpc>
                <a:spcPts val="3599"/>
              </a:lnSpc>
              <a:buFont typeface="Arial"/>
              <a:buChar char="•"/>
            </a:pPr>
            <a:r>
              <a:rPr lang="en-US" spc="47" sz="2399">
                <a:solidFill>
                  <a:srgbClr val="021112"/>
                </a:solidFill>
                <a:latin typeface="Roboto"/>
              </a:rPr>
              <a:t>Guarantees the accuracy, reliability, ease of access and data security because all data is stored in a database and only admin can access customer's data.</a:t>
            </a:r>
          </a:p>
          <a:p>
            <a:pPr algn="l" marL="518158" indent="-259079" lvl="1">
              <a:lnSpc>
                <a:spcPts val="3599"/>
              </a:lnSpc>
              <a:buFont typeface="Arial"/>
              <a:buChar char="•"/>
            </a:pPr>
            <a:r>
              <a:rPr lang="en-US" spc="47" sz="2399">
                <a:solidFill>
                  <a:srgbClr val="021112"/>
                </a:solidFill>
                <a:latin typeface="Roboto"/>
              </a:rPr>
              <a:t>Rental vehicles will be located near the college to facilitate rental arrangements for students.</a:t>
            </a:r>
          </a:p>
        </p:txBody>
      </p:sp>
      <p:sp>
        <p:nvSpPr>
          <p:cNvPr name="TextBox 11" id="11"/>
          <p:cNvSpPr txBox="true"/>
          <p:nvPr/>
        </p:nvSpPr>
        <p:spPr>
          <a:xfrm rot="0">
            <a:off x="6893439" y="4660695"/>
            <a:ext cx="4501122" cy="4874261"/>
          </a:xfrm>
          <a:prstGeom prst="rect">
            <a:avLst/>
          </a:prstGeom>
        </p:spPr>
        <p:txBody>
          <a:bodyPr anchor="t" rtlCol="false" tIns="0" lIns="0" bIns="0" rIns="0">
            <a:spAutoFit/>
          </a:bodyPr>
          <a:lstStyle/>
          <a:p>
            <a:pPr marL="518158" indent="-259079" lvl="1">
              <a:lnSpc>
                <a:spcPts val="3599"/>
              </a:lnSpc>
              <a:buFont typeface="Arial"/>
              <a:buChar char="•"/>
            </a:pPr>
            <a:r>
              <a:rPr lang="en-US" spc="47" sz="2399">
                <a:solidFill>
                  <a:srgbClr val="021112"/>
                </a:solidFill>
                <a:latin typeface="Roboto"/>
              </a:rPr>
              <a:t>The system developed can solve students' problems to rent a vehicle because students can rent a vehicle at any time and location.</a:t>
            </a:r>
          </a:p>
          <a:p>
            <a:pPr algn="l" marL="518158" indent="-259079" lvl="1">
              <a:lnSpc>
                <a:spcPts val="3599"/>
              </a:lnSpc>
              <a:buFont typeface="Arial"/>
              <a:buChar char="•"/>
            </a:pPr>
            <a:r>
              <a:rPr lang="en-US" spc="47" sz="2399">
                <a:solidFill>
                  <a:srgbClr val="021112"/>
                </a:solidFill>
                <a:latin typeface="Roboto"/>
              </a:rPr>
              <a:t>Increase customer satisfaction because it is more efficient and takes less time because the  rental process is done online.</a:t>
            </a:r>
          </a:p>
        </p:txBody>
      </p:sp>
      <p:sp>
        <p:nvSpPr>
          <p:cNvPr name="TextBox 12" id="12"/>
          <p:cNvSpPr txBox="true"/>
          <p:nvPr/>
        </p:nvSpPr>
        <p:spPr>
          <a:xfrm rot="0">
            <a:off x="12645171" y="4828540"/>
            <a:ext cx="4501122" cy="4429760"/>
          </a:xfrm>
          <a:prstGeom prst="rect">
            <a:avLst/>
          </a:prstGeom>
        </p:spPr>
        <p:txBody>
          <a:bodyPr anchor="t" rtlCol="false" tIns="0" lIns="0" bIns="0" rIns="0">
            <a:spAutoFit/>
          </a:bodyPr>
          <a:lstStyle/>
          <a:p>
            <a:pPr marL="518158" indent="-259079" lvl="1">
              <a:lnSpc>
                <a:spcPts val="3599"/>
              </a:lnSpc>
              <a:buFont typeface="Arial"/>
              <a:buChar char="•"/>
            </a:pPr>
            <a:r>
              <a:rPr lang="en-US" spc="47" sz="2399">
                <a:solidFill>
                  <a:srgbClr val="021112"/>
                </a:solidFill>
                <a:latin typeface="Roboto"/>
              </a:rPr>
              <a:t>The company will analyzed the cost and benefit of the project to ensure the company gets the maximum profit margin.</a:t>
            </a:r>
          </a:p>
          <a:p>
            <a:pPr algn="l" marL="518158" indent="-259079" lvl="1">
              <a:lnSpc>
                <a:spcPts val="3599"/>
              </a:lnSpc>
              <a:buFont typeface="Arial"/>
              <a:buChar char="•"/>
            </a:pPr>
            <a:r>
              <a:rPr lang="en-US" spc="47" sz="2399">
                <a:solidFill>
                  <a:srgbClr val="021112"/>
                </a:solidFill>
                <a:latin typeface="Roboto"/>
              </a:rPr>
              <a:t>The project is beneficial for both long and short term due to the high demand for rental cars from customers especially from students.</a:t>
            </a:r>
          </a:p>
        </p:txBody>
      </p:sp>
      <p:sp>
        <p:nvSpPr>
          <p:cNvPr name="TextBox 13" id="13"/>
          <p:cNvSpPr txBox="true"/>
          <p:nvPr/>
        </p:nvSpPr>
        <p:spPr>
          <a:xfrm rot="0">
            <a:off x="1716200" y="3502403"/>
            <a:ext cx="3352135" cy="815878"/>
          </a:xfrm>
          <a:prstGeom prst="rect">
            <a:avLst/>
          </a:prstGeom>
        </p:spPr>
        <p:txBody>
          <a:bodyPr anchor="t" rtlCol="false" tIns="0" lIns="0" bIns="0" rIns="0">
            <a:spAutoFit/>
          </a:bodyPr>
          <a:lstStyle/>
          <a:p>
            <a:pPr algn="ctr">
              <a:lnSpc>
                <a:spcPts val="3259"/>
              </a:lnSpc>
            </a:pPr>
            <a:r>
              <a:rPr lang="en-US" spc="125" sz="2507">
                <a:solidFill>
                  <a:srgbClr val="021112"/>
                </a:solidFill>
                <a:latin typeface="Roboto Bold"/>
              </a:rPr>
              <a:t>TECHNICAL FEASIBILITY </a:t>
            </a:r>
          </a:p>
        </p:txBody>
      </p:sp>
      <p:sp>
        <p:nvSpPr>
          <p:cNvPr name="TextBox 14" id="14"/>
          <p:cNvSpPr txBox="true"/>
          <p:nvPr/>
        </p:nvSpPr>
        <p:spPr>
          <a:xfrm rot="0">
            <a:off x="7467932" y="3502403"/>
            <a:ext cx="3352135" cy="815878"/>
          </a:xfrm>
          <a:prstGeom prst="rect">
            <a:avLst/>
          </a:prstGeom>
        </p:spPr>
        <p:txBody>
          <a:bodyPr anchor="t" rtlCol="false" tIns="0" lIns="0" bIns="0" rIns="0">
            <a:spAutoFit/>
          </a:bodyPr>
          <a:lstStyle/>
          <a:p>
            <a:pPr algn="ctr">
              <a:lnSpc>
                <a:spcPts val="3259"/>
              </a:lnSpc>
            </a:pPr>
            <a:r>
              <a:rPr lang="en-US" spc="125" sz="2507">
                <a:solidFill>
                  <a:srgbClr val="021112"/>
                </a:solidFill>
                <a:latin typeface="Roboto Bold"/>
              </a:rPr>
              <a:t>OPERATIONAL FEASIBILITY</a:t>
            </a:r>
          </a:p>
        </p:txBody>
      </p:sp>
      <p:sp>
        <p:nvSpPr>
          <p:cNvPr name="TextBox 15" id="15"/>
          <p:cNvSpPr txBox="true"/>
          <p:nvPr/>
        </p:nvSpPr>
        <p:spPr>
          <a:xfrm rot="0">
            <a:off x="13142472" y="3508753"/>
            <a:ext cx="3352135" cy="809528"/>
          </a:xfrm>
          <a:prstGeom prst="rect">
            <a:avLst/>
          </a:prstGeom>
        </p:spPr>
        <p:txBody>
          <a:bodyPr anchor="t" rtlCol="false" tIns="0" lIns="0" bIns="0" rIns="0">
            <a:spAutoFit/>
          </a:bodyPr>
          <a:lstStyle/>
          <a:p>
            <a:pPr algn="ctr">
              <a:lnSpc>
                <a:spcPts val="3259"/>
              </a:lnSpc>
            </a:pPr>
            <a:r>
              <a:rPr lang="en-US" spc="60" sz="2507">
                <a:solidFill>
                  <a:srgbClr val="021112"/>
                </a:solidFill>
                <a:latin typeface="Arimo Bold"/>
              </a:rPr>
              <a:t>Economic Feasibility</a:t>
            </a:r>
          </a:p>
        </p:txBody>
      </p:sp>
      <p:sp>
        <p:nvSpPr>
          <p:cNvPr name="TextBox 16" id="16"/>
          <p:cNvSpPr txBox="true"/>
          <p:nvPr/>
        </p:nvSpPr>
        <p:spPr>
          <a:xfrm rot="0">
            <a:off x="432673" y="1512655"/>
            <a:ext cx="17422653" cy="1198880"/>
          </a:xfrm>
          <a:prstGeom prst="rect">
            <a:avLst/>
          </a:prstGeom>
        </p:spPr>
        <p:txBody>
          <a:bodyPr anchor="t" rtlCol="false" tIns="0" lIns="0" bIns="0" rIns="0">
            <a:spAutoFit/>
          </a:bodyPr>
          <a:lstStyle/>
          <a:p>
            <a:pPr>
              <a:lnSpc>
                <a:spcPts val="3220"/>
              </a:lnSpc>
              <a:spcBef>
                <a:spcPct val="0"/>
              </a:spcBef>
            </a:pPr>
            <a:r>
              <a:rPr lang="en-US" spc="23" sz="2300">
                <a:solidFill>
                  <a:srgbClr val="021112"/>
                </a:solidFill>
                <a:latin typeface="Raleway"/>
              </a:rPr>
              <a:t>Preliminary investigation shows that students have difficulties going outside of the campus because there is no transportation available for them. This system is developed to help the students rent a car more easily and quickly. The system is developed based on the Technical, Operational and Economical feasibility for adding new modules and debugging old running system. </a:t>
            </a:r>
          </a:p>
        </p:txBody>
      </p:sp>
      <p:sp>
        <p:nvSpPr>
          <p:cNvPr name="TextBox 17" id="17"/>
          <p:cNvSpPr txBox="true"/>
          <p:nvPr/>
        </p:nvSpPr>
        <p:spPr>
          <a:xfrm rot="0">
            <a:off x="3935895" y="281705"/>
            <a:ext cx="10416209" cy="1048432"/>
          </a:xfrm>
          <a:prstGeom prst="rect">
            <a:avLst/>
          </a:prstGeom>
        </p:spPr>
        <p:txBody>
          <a:bodyPr anchor="t" rtlCol="false" tIns="0" lIns="0" bIns="0" rIns="0">
            <a:spAutoFit/>
          </a:bodyPr>
          <a:lstStyle/>
          <a:p>
            <a:pPr algn="ctr">
              <a:lnSpc>
                <a:spcPts val="8087"/>
              </a:lnSpc>
            </a:pPr>
            <a:r>
              <a:rPr lang="en-US" sz="7702">
                <a:solidFill>
                  <a:srgbClr val="548C55"/>
                </a:solidFill>
                <a:latin typeface="Raleway Bold"/>
              </a:rPr>
              <a:t>05</a:t>
            </a:r>
            <a:r>
              <a:rPr lang="en-US" sz="7702">
                <a:solidFill>
                  <a:srgbClr val="FFFFFF"/>
                </a:solidFill>
                <a:latin typeface="Raleway Bold"/>
              </a:rPr>
              <a:t> </a:t>
            </a:r>
            <a:r>
              <a:rPr lang="en-US" sz="7702">
                <a:solidFill>
                  <a:srgbClr val="737373"/>
                </a:solidFill>
                <a:latin typeface="Raleway Bold"/>
              </a:rPr>
              <a:t>Feasibility Study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grpSp>
        <p:nvGrpSpPr>
          <p:cNvPr name="Group 2" id="2"/>
          <p:cNvGrpSpPr/>
          <p:nvPr/>
        </p:nvGrpSpPr>
        <p:grpSpPr>
          <a:xfrm rot="0">
            <a:off x="0" y="8889740"/>
            <a:ext cx="18288000" cy="1411968"/>
            <a:chOff x="0" y="0"/>
            <a:chExt cx="6186311" cy="477629"/>
          </a:xfrm>
        </p:grpSpPr>
        <p:sp>
          <p:nvSpPr>
            <p:cNvPr name="Freeform 3" id="3"/>
            <p:cNvSpPr/>
            <p:nvPr/>
          </p:nvSpPr>
          <p:spPr>
            <a:xfrm>
              <a:off x="0" y="0"/>
              <a:ext cx="6186311" cy="477629"/>
            </a:xfrm>
            <a:custGeom>
              <a:avLst/>
              <a:gdLst/>
              <a:ahLst/>
              <a:cxnLst/>
              <a:rect r="r" b="b" t="t" l="l"/>
              <a:pathLst>
                <a:path h="477629" w="6186311">
                  <a:moveTo>
                    <a:pt x="0" y="0"/>
                  </a:moveTo>
                  <a:lnTo>
                    <a:pt x="6186311" y="0"/>
                  </a:lnTo>
                  <a:lnTo>
                    <a:pt x="6186311" y="477629"/>
                  </a:lnTo>
                  <a:lnTo>
                    <a:pt x="0" y="477629"/>
                  </a:lnTo>
                  <a:close/>
                </a:path>
              </a:pathLst>
            </a:custGeom>
            <a:solidFill>
              <a:srgbClr val="304543"/>
            </a:solidFill>
          </p:spPr>
        </p:sp>
      </p:grpSp>
      <p:grpSp>
        <p:nvGrpSpPr>
          <p:cNvPr name="Group 4" id="4"/>
          <p:cNvGrpSpPr>
            <a:grpSpLocks noChangeAspect="true"/>
          </p:cNvGrpSpPr>
          <p:nvPr/>
        </p:nvGrpSpPr>
        <p:grpSpPr>
          <a:xfrm rot="0">
            <a:off x="0" y="0"/>
            <a:ext cx="8544888" cy="8544888"/>
            <a:chOff x="0" y="0"/>
            <a:chExt cx="6350000" cy="6350000"/>
          </a:xfrm>
        </p:grpSpPr>
        <p:sp>
          <p:nvSpPr>
            <p:cNvPr name="Freeform 5" id="5"/>
            <p:cNvSpPr/>
            <p:nvPr/>
          </p:nvSpPr>
          <p:spPr>
            <a:xfrm>
              <a:off x="0" y="0"/>
              <a:ext cx="6351270" cy="6351270"/>
            </a:xfrm>
            <a:custGeom>
              <a:avLst/>
              <a:gdLst/>
              <a:ahLst/>
              <a:cxnLst/>
              <a:rect r="r" b="b" t="t" l="l"/>
              <a:pathLst>
                <a:path h="6351270" w="6351270">
                  <a:moveTo>
                    <a:pt x="3175000" y="1963420"/>
                  </a:moveTo>
                  <a:lnTo>
                    <a:pt x="3425190" y="0"/>
                  </a:lnTo>
                  <a:lnTo>
                    <a:pt x="3364230" y="1978660"/>
                  </a:lnTo>
                  <a:lnTo>
                    <a:pt x="3917950" y="78740"/>
                  </a:lnTo>
                  <a:lnTo>
                    <a:pt x="3548380" y="2023110"/>
                  </a:lnTo>
                  <a:lnTo>
                    <a:pt x="4392930" y="232410"/>
                  </a:lnTo>
                  <a:lnTo>
                    <a:pt x="3724910" y="2095500"/>
                  </a:lnTo>
                  <a:lnTo>
                    <a:pt x="4838700" y="459740"/>
                  </a:lnTo>
                  <a:lnTo>
                    <a:pt x="3886200" y="2194560"/>
                  </a:lnTo>
                  <a:lnTo>
                    <a:pt x="5243830" y="753110"/>
                  </a:lnTo>
                  <a:lnTo>
                    <a:pt x="4032250" y="2317750"/>
                  </a:lnTo>
                  <a:lnTo>
                    <a:pt x="5596890" y="1106170"/>
                  </a:lnTo>
                  <a:lnTo>
                    <a:pt x="4155440" y="2462530"/>
                  </a:lnTo>
                  <a:lnTo>
                    <a:pt x="5890260" y="1511300"/>
                  </a:lnTo>
                  <a:lnTo>
                    <a:pt x="4254500" y="2625090"/>
                  </a:lnTo>
                  <a:lnTo>
                    <a:pt x="6117590" y="1955800"/>
                  </a:lnTo>
                  <a:lnTo>
                    <a:pt x="4328160" y="2800350"/>
                  </a:lnTo>
                  <a:lnTo>
                    <a:pt x="6272530" y="2430780"/>
                  </a:lnTo>
                  <a:lnTo>
                    <a:pt x="4372610" y="2984500"/>
                  </a:lnTo>
                  <a:lnTo>
                    <a:pt x="6351270" y="2923540"/>
                  </a:lnTo>
                  <a:lnTo>
                    <a:pt x="4386580" y="3175000"/>
                  </a:lnTo>
                  <a:lnTo>
                    <a:pt x="6350000" y="3425190"/>
                  </a:lnTo>
                  <a:lnTo>
                    <a:pt x="4371340" y="3364230"/>
                  </a:lnTo>
                  <a:lnTo>
                    <a:pt x="6271260" y="3917950"/>
                  </a:lnTo>
                  <a:lnTo>
                    <a:pt x="4326890" y="3548380"/>
                  </a:lnTo>
                  <a:lnTo>
                    <a:pt x="6117590" y="4394200"/>
                  </a:lnTo>
                  <a:lnTo>
                    <a:pt x="4254500" y="3724910"/>
                  </a:lnTo>
                  <a:lnTo>
                    <a:pt x="5890260" y="4838700"/>
                  </a:lnTo>
                  <a:lnTo>
                    <a:pt x="4155440" y="3886200"/>
                  </a:lnTo>
                  <a:lnTo>
                    <a:pt x="5596890" y="5242560"/>
                  </a:lnTo>
                  <a:lnTo>
                    <a:pt x="4032250" y="4030980"/>
                  </a:lnTo>
                  <a:lnTo>
                    <a:pt x="5243830" y="5595620"/>
                  </a:lnTo>
                  <a:lnTo>
                    <a:pt x="3887470" y="4155440"/>
                  </a:lnTo>
                  <a:lnTo>
                    <a:pt x="4839970" y="5890260"/>
                  </a:lnTo>
                  <a:lnTo>
                    <a:pt x="3724910" y="4254500"/>
                  </a:lnTo>
                  <a:lnTo>
                    <a:pt x="4394200" y="6117590"/>
                  </a:lnTo>
                  <a:lnTo>
                    <a:pt x="3549650" y="4328160"/>
                  </a:lnTo>
                  <a:lnTo>
                    <a:pt x="3919220" y="6272530"/>
                  </a:lnTo>
                  <a:lnTo>
                    <a:pt x="3365500" y="4372610"/>
                  </a:lnTo>
                  <a:lnTo>
                    <a:pt x="3426460" y="6351270"/>
                  </a:lnTo>
                  <a:lnTo>
                    <a:pt x="3175000" y="4386580"/>
                  </a:lnTo>
                  <a:lnTo>
                    <a:pt x="2924810" y="6350000"/>
                  </a:lnTo>
                  <a:lnTo>
                    <a:pt x="2985770" y="4371340"/>
                  </a:lnTo>
                  <a:lnTo>
                    <a:pt x="2432050" y="6271260"/>
                  </a:lnTo>
                  <a:lnTo>
                    <a:pt x="2801620" y="4326890"/>
                  </a:lnTo>
                  <a:lnTo>
                    <a:pt x="1955800" y="6117590"/>
                  </a:lnTo>
                  <a:lnTo>
                    <a:pt x="2625090" y="4254500"/>
                  </a:lnTo>
                  <a:lnTo>
                    <a:pt x="1511300" y="5890260"/>
                  </a:lnTo>
                  <a:lnTo>
                    <a:pt x="2462530" y="4155440"/>
                  </a:lnTo>
                  <a:lnTo>
                    <a:pt x="1106170" y="5596890"/>
                  </a:lnTo>
                  <a:lnTo>
                    <a:pt x="2317750" y="4032250"/>
                  </a:lnTo>
                  <a:lnTo>
                    <a:pt x="753110" y="5243830"/>
                  </a:lnTo>
                  <a:lnTo>
                    <a:pt x="2194560" y="3887470"/>
                  </a:lnTo>
                  <a:lnTo>
                    <a:pt x="459740" y="4838700"/>
                  </a:lnTo>
                  <a:lnTo>
                    <a:pt x="2095500" y="3724910"/>
                  </a:lnTo>
                  <a:lnTo>
                    <a:pt x="232410" y="4394200"/>
                  </a:lnTo>
                  <a:lnTo>
                    <a:pt x="2023110" y="3549650"/>
                  </a:lnTo>
                  <a:lnTo>
                    <a:pt x="78740" y="3917950"/>
                  </a:lnTo>
                  <a:lnTo>
                    <a:pt x="1978660" y="3364230"/>
                  </a:lnTo>
                  <a:lnTo>
                    <a:pt x="0" y="3425190"/>
                  </a:lnTo>
                  <a:lnTo>
                    <a:pt x="1963420" y="3175000"/>
                  </a:lnTo>
                  <a:lnTo>
                    <a:pt x="0" y="2924810"/>
                  </a:lnTo>
                  <a:lnTo>
                    <a:pt x="1978660" y="2985770"/>
                  </a:lnTo>
                  <a:lnTo>
                    <a:pt x="78740" y="2432050"/>
                  </a:lnTo>
                  <a:lnTo>
                    <a:pt x="2023110" y="2801620"/>
                  </a:lnTo>
                  <a:lnTo>
                    <a:pt x="232410" y="1955800"/>
                  </a:lnTo>
                  <a:lnTo>
                    <a:pt x="2095500" y="2625090"/>
                  </a:lnTo>
                  <a:lnTo>
                    <a:pt x="459740" y="1511300"/>
                  </a:lnTo>
                  <a:lnTo>
                    <a:pt x="2194560" y="2462530"/>
                  </a:lnTo>
                  <a:lnTo>
                    <a:pt x="753110" y="1106170"/>
                  </a:lnTo>
                  <a:lnTo>
                    <a:pt x="2317750" y="2317750"/>
                  </a:lnTo>
                  <a:lnTo>
                    <a:pt x="1106170" y="753110"/>
                  </a:lnTo>
                  <a:lnTo>
                    <a:pt x="2462530" y="2194560"/>
                  </a:lnTo>
                  <a:lnTo>
                    <a:pt x="1511300" y="459740"/>
                  </a:lnTo>
                  <a:lnTo>
                    <a:pt x="2625090" y="2095500"/>
                  </a:lnTo>
                  <a:lnTo>
                    <a:pt x="1955800" y="232410"/>
                  </a:lnTo>
                  <a:lnTo>
                    <a:pt x="2800350" y="2023110"/>
                  </a:lnTo>
                  <a:lnTo>
                    <a:pt x="2432050" y="78740"/>
                  </a:lnTo>
                  <a:lnTo>
                    <a:pt x="2985770" y="1978660"/>
                  </a:lnTo>
                  <a:lnTo>
                    <a:pt x="2924810" y="0"/>
                  </a:lnTo>
                  <a:lnTo>
                    <a:pt x="3175000" y="1963420"/>
                  </a:lnTo>
                  <a:close/>
                </a:path>
              </a:pathLst>
            </a:custGeom>
            <a:solidFill>
              <a:srgbClr val="737373">
                <a:alpha val="9804"/>
              </a:srgbClr>
            </a:solidFill>
          </p:spPr>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1352556"/>
            <a:ext cx="8475688" cy="7581888"/>
          </a:xfrm>
          <a:prstGeom prst="rect">
            <a:avLst/>
          </a:prstGeom>
        </p:spPr>
      </p:pic>
      <p:sp>
        <p:nvSpPr>
          <p:cNvPr name="TextBox 7" id="7"/>
          <p:cNvSpPr txBox="true"/>
          <p:nvPr/>
        </p:nvSpPr>
        <p:spPr>
          <a:xfrm rot="0">
            <a:off x="9279620" y="4205769"/>
            <a:ext cx="8277854" cy="3301112"/>
          </a:xfrm>
          <a:prstGeom prst="rect">
            <a:avLst/>
          </a:prstGeom>
        </p:spPr>
        <p:txBody>
          <a:bodyPr anchor="t" rtlCol="false" tIns="0" lIns="0" bIns="0" rIns="0">
            <a:spAutoFit/>
          </a:bodyPr>
          <a:lstStyle/>
          <a:p>
            <a:pPr>
              <a:lnSpc>
                <a:spcPts val="4423"/>
              </a:lnSpc>
            </a:pPr>
            <a:r>
              <a:rPr lang="en-US" sz="3159">
                <a:solidFill>
                  <a:srgbClr val="4D4E4C"/>
                </a:solidFill>
                <a:latin typeface="Open Sans"/>
              </a:rPr>
              <a:t>This online system helps the </a:t>
            </a:r>
          </a:p>
          <a:p>
            <a:pPr>
              <a:lnSpc>
                <a:spcPts val="4423"/>
              </a:lnSpc>
            </a:pPr>
            <a:r>
              <a:rPr lang="en-US" sz="3159">
                <a:solidFill>
                  <a:srgbClr val="4D4E4C"/>
                </a:solidFill>
                <a:latin typeface="Open Sans"/>
              </a:rPr>
              <a:t>service-providing company to manage </a:t>
            </a:r>
          </a:p>
          <a:p>
            <a:pPr>
              <a:lnSpc>
                <a:spcPts val="4423"/>
              </a:lnSpc>
            </a:pPr>
            <a:r>
              <a:rPr lang="en-US" sz="3159">
                <a:solidFill>
                  <a:srgbClr val="4D4E4C"/>
                </a:solidFill>
                <a:latin typeface="Open Sans"/>
              </a:rPr>
              <a:t>their business remotely. Customers can finding everything on their mobile with just a few clicks. The new system is a totally </a:t>
            </a:r>
          </a:p>
          <a:p>
            <a:pPr>
              <a:lnSpc>
                <a:spcPts val="4423"/>
              </a:lnSpc>
            </a:pPr>
            <a:r>
              <a:rPr lang="en-US" sz="3159">
                <a:solidFill>
                  <a:srgbClr val="4D4E4C"/>
                </a:solidFill>
                <a:latin typeface="Open Sans"/>
              </a:rPr>
              <a:t>computerized system.</a:t>
            </a:r>
          </a:p>
        </p:txBody>
      </p:sp>
      <p:sp>
        <p:nvSpPr>
          <p:cNvPr name="TextBox 8" id="8"/>
          <p:cNvSpPr txBox="true"/>
          <p:nvPr/>
        </p:nvSpPr>
        <p:spPr>
          <a:xfrm rot="0">
            <a:off x="9062395" y="1123950"/>
            <a:ext cx="8495079" cy="1960919"/>
          </a:xfrm>
          <a:prstGeom prst="rect">
            <a:avLst/>
          </a:prstGeom>
        </p:spPr>
        <p:txBody>
          <a:bodyPr anchor="t" rtlCol="false" tIns="0" lIns="0" bIns="0" rIns="0">
            <a:spAutoFit/>
          </a:bodyPr>
          <a:lstStyle/>
          <a:p>
            <a:pPr algn="ctr">
              <a:lnSpc>
                <a:spcPts val="7632"/>
              </a:lnSpc>
            </a:pPr>
            <a:r>
              <a:rPr lang="en-US" sz="7268">
                <a:solidFill>
                  <a:srgbClr val="4D4E4C"/>
                </a:solidFill>
                <a:latin typeface="Raleway Bold"/>
              </a:rPr>
              <a:t>06</a:t>
            </a:r>
            <a:r>
              <a:rPr lang="en-US" sz="7268">
                <a:solidFill>
                  <a:srgbClr val="FFFFFF"/>
                </a:solidFill>
                <a:latin typeface="Raleway Bold"/>
              </a:rPr>
              <a:t> </a:t>
            </a:r>
            <a:r>
              <a:rPr lang="en-US" sz="7268">
                <a:solidFill>
                  <a:srgbClr val="548C55"/>
                </a:solidFill>
                <a:latin typeface="Raleway Bold"/>
              </a:rPr>
              <a:t>Beneficiaries of the system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2222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458843" y="5859117"/>
            <a:ext cx="6522017" cy="4114800"/>
          </a:xfrm>
          <a:prstGeom prst="rect">
            <a:avLst/>
          </a:prstGeom>
        </p:spPr>
      </p:pic>
      <p:sp>
        <p:nvSpPr>
          <p:cNvPr name="TextBox 3" id="3"/>
          <p:cNvSpPr txBox="true"/>
          <p:nvPr/>
        </p:nvSpPr>
        <p:spPr>
          <a:xfrm rot="0">
            <a:off x="486326" y="1231719"/>
            <a:ext cx="11972374" cy="6108700"/>
          </a:xfrm>
          <a:prstGeom prst="rect">
            <a:avLst/>
          </a:prstGeom>
        </p:spPr>
        <p:txBody>
          <a:bodyPr anchor="t" rtlCol="false" tIns="0" lIns="0" bIns="0" rIns="0">
            <a:spAutoFit/>
          </a:bodyPr>
          <a:lstStyle/>
          <a:p>
            <a:pPr algn="ctr">
              <a:lnSpc>
                <a:spcPts val="11999"/>
              </a:lnSpc>
            </a:pPr>
            <a:r>
              <a:rPr lang="en-US" spc="1130" sz="9999">
                <a:solidFill>
                  <a:srgbClr val="FFFFFF"/>
                </a:solidFill>
                <a:latin typeface="Afrah Bold"/>
              </a:rPr>
              <a:t>REQUIREMENT</a:t>
            </a:r>
          </a:p>
          <a:p>
            <a:pPr algn="ctr">
              <a:lnSpc>
                <a:spcPts val="12000"/>
              </a:lnSpc>
            </a:pPr>
            <a:r>
              <a:rPr lang="en-US" spc="1129" sz="10000">
                <a:solidFill>
                  <a:srgbClr val="FFFFFF"/>
                </a:solidFill>
                <a:latin typeface="Afrah Bold"/>
              </a:rPr>
              <a:t>&amp;</a:t>
            </a:r>
          </a:p>
          <a:p>
            <a:pPr algn="ctr">
              <a:lnSpc>
                <a:spcPts val="12000"/>
              </a:lnSpc>
            </a:pPr>
            <a:r>
              <a:rPr lang="en-US" spc="1130" sz="10000">
                <a:solidFill>
                  <a:srgbClr val="FFFFFF"/>
                </a:solidFill>
                <a:latin typeface="Afrah Bold"/>
              </a:rPr>
              <a:t>FUNCTIONAL ANALYSIS</a:t>
            </a:r>
          </a:p>
        </p:txBody>
      </p:sp>
      <p:grpSp>
        <p:nvGrpSpPr>
          <p:cNvPr name="Group 4" id="4"/>
          <p:cNvGrpSpPr/>
          <p:nvPr/>
        </p:nvGrpSpPr>
        <p:grpSpPr>
          <a:xfrm rot="0">
            <a:off x="0" y="8920232"/>
            <a:ext cx="18288000" cy="1411968"/>
            <a:chOff x="0" y="0"/>
            <a:chExt cx="6186311" cy="477629"/>
          </a:xfrm>
        </p:grpSpPr>
        <p:sp>
          <p:nvSpPr>
            <p:cNvPr name="Freeform 5" id="5"/>
            <p:cNvSpPr/>
            <p:nvPr/>
          </p:nvSpPr>
          <p:spPr>
            <a:xfrm>
              <a:off x="0" y="0"/>
              <a:ext cx="6186311" cy="477629"/>
            </a:xfrm>
            <a:custGeom>
              <a:avLst/>
              <a:gdLst/>
              <a:ahLst/>
              <a:cxnLst/>
              <a:rect r="r" b="b" t="t" l="l"/>
              <a:pathLst>
                <a:path h="477629" w="6186311">
                  <a:moveTo>
                    <a:pt x="0" y="0"/>
                  </a:moveTo>
                  <a:lnTo>
                    <a:pt x="6186311" y="0"/>
                  </a:lnTo>
                  <a:lnTo>
                    <a:pt x="6186311" y="477629"/>
                  </a:lnTo>
                  <a:lnTo>
                    <a:pt x="0" y="477629"/>
                  </a:lnTo>
                  <a:close/>
                </a:path>
              </a:pathLst>
            </a:custGeom>
            <a:solidFill>
              <a:srgbClr val="304543"/>
            </a:solidFill>
          </p:spPr>
        </p:sp>
      </p:grpSp>
      <p:grpSp>
        <p:nvGrpSpPr>
          <p:cNvPr name="Group 6" id="6"/>
          <p:cNvGrpSpPr>
            <a:grpSpLocks noChangeAspect="true"/>
          </p:cNvGrpSpPr>
          <p:nvPr/>
        </p:nvGrpSpPr>
        <p:grpSpPr>
          <a:xfrm rot="0">
            <a:off x="12701153" y="725087"/>
            <a:ext cx="4413669" cy="7588840"/>
            <a:chOff x="0" y="0"/>
            <a:chExt cx="3693160" cy="6350000"/>
          </a:xfrm>
        </p:grpSpPr>
        <p:sp>
          <p:nvSpPr>
            <p:cNvPr name="Freeform 7" id="7"/>
            <p:cNvSpPr/>
            <p:nvPr/>
          </p:nvSpPr>
          <p:spPr>
            <a:xfrm>
              <a:off x="-190500" y="-190500"/>
              <a:ext cx="4074160" cy="6731000"/>
            </a:xfrm>
            <a:custGeom>
              <a:avLst/>
              <a:gdLst/>
              <a:ahLst/>
              <a:cxnLst/>
              <a:rect r="r" b="b" t="t" l="l"/>
              <a:pathLst>
                <a:path h="6731000" w="4074160">
                  <a:moveTo>
                    <a:pt x="3318510" y="3365500"/>
                  </a:moveTo>
                  <a:cubicBezTo>
                    <a:pt x="4052570" y="2658110"/>
                    <a:pt x="4072890" y="1488440"/>
                    <a:pt x="3365500" y="754380"/>
                  </a:cubicBezTo>
                  <a:cubicBezTo>
                    <a:pt x="2658110" y="20320"/>
                    <a:pt x="1488440" y="0"/>
                    <a:pt x="754380" y="707390"/>
                  </a:cubicBezTo>
                  <a:cubicBezTo>
                    <a:pt x="20320" y="1414780"/>
                    <a:pt x="0" y="2584450"/>
                    <a:pt x="708660" y="3318510"/>
                  </a:cubicBezTo>
                  <a:cubicBezTo>
                    <a:pt x="723900" y="3335020"/>
                    <a:pt x="739140" y="3350260"/>
                    <a:pt x="755650" y="3365500"/>
                  </a:cubicBezTo>
                  <a:cubicBezTo>
                    <a:pt x="21590" y="4072890"/>
                    <a:pt x="1270" y="5242560"/>
                    <a:pt x="708660" y="5976620"/>
                  </a:cubicBezTo>
                  <a:cubicBezTo>
                    <a:pt x="1416050" y="6710680"/>
                    <a:pt x="2585720" y="6731000"/>
                    <a:pt x="3319780" y="6023610"/>
                  </a:cubicBezTo>
                  <a:cubicBezTo>
                    <a:pt x="4053840" y="5316220"/>
                    <a:pt x="4074160" y="4146550"/>
                    <a:pt x="3366770" y="3412490"/>
                  </a:cubicBezTo>
                  <a:cubicBezTo>
                    <a:pt x="3350260" y="3395980"/>
                    <a:pt x="3335020" y="3380740"/>
                    <a:pt x="3318510" y="3365500"/>
                  </a:cubicBezTo>
                  <a:close/>
                </a:path>
              </a:pathLst>
            </a:custGeom>
            <a:solidFill>
              <a:srgbClr val="737373">
                <a:alpha val="9804"/>
              </a:srgbClr>
            </a:solidFill>
          </p:spPr>
        </p:sp>
      </p:grpSp>
      <p:pic>
        <p:nvPicPr>
          <p:cNvPr name="Picture 8" id="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12701153" y="1549679"/>
            <a:ext cx="5008592" cy="842423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DAE0kk0ywZo</dc:identifier>
  <dcterms:modified xsi:type="dcterms:W3CDTF">2011-08-01T06:04:30Z</dcterms:modified>
  <cp:revision>1</cp:revision>
  <dc:title>HOT WHEELZ CAR RENTAL SYSTEM</dc:title>
</cp:coreProperties>
</file>